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9.png" ContentType="image/png"/>
  <Override PartName="/ppt/media/image36.png" ContentType="image/png"/>
  <Override PartName="/ppt/media/image33.png" ContentType="image/png"/>
  <Override PartName="/ppt/media/image32.png" ContentType="image/png"/>
  <Override PartName="/ppt/media/image31.jpeg" ContentType="image/jpeg"/>
  <Override PartName="/ppt/media/image30.png" ContentType="image/png"/>
  <Override PartName="/ppt/media/image28.jpeg" ContentType="image/jpeg"/>
  <Override PartName="/ppt/media/image27.jpeg" ContentType="image/jpeg"/>
  <Override PartName="/ppt/media/image26.jpeg" ContentType="image/jpeg"/>
  <Override PartName="/ppt/media/image23.png" ContentType="image/png"/>
  <Override PartName="/ppt/media/image35.png" ContentType="image/png"/>
  <Override PartName="/ppt/media/image25.jpeg" ContentType="image/jpeg"/>
  <Override PartName="/ppt/media/image9.jpeg" ContentType="image/jpeg"/>
  <Override PartName="/ppt/media/image24.jpeg" ContentType="image/jpeg"/>
  <Override PartName="/ppt/media/image8.jpeg" ContentType="image/jpeg"/>
  <Override PartName="/ppt/media/image7.jpeg" ContentType="image/jpeg"/>
  <Override PartName="/ppt/media/image37.png" ContentType="image/png"/>
  <Override PartName="/ppt/media/image2.png" ContentType="image/png"/>
  <Override PartName="/ppt/media/image29.jpeg" ContentType="image/jpeg"/>
  <Override PartName="/ppt/media/image22.png" ContentType="image/png"/>
  <Override PartName="/ppt/media/image6.jpeg" ContentType="image/jpeg"/>
  <Override PartName="/ppt/media/image5.jpeg" ContentType="image/jpeg"/>
  <Override PartName="/ppt/media/image34.png" ContentType="image/png"/>
  <Override PartName="/ppt/media/image10.jpeg" ContentType="image/jpeg"/>
  <Override PartName="/ppt/media/image38.png" ContentType="image/png"/>
  <Override PartName="/ppt/media/image3.png" ContentType="image/png"/>
  <Override PartName="/ppt/media/image4.jpeg" ContentType="image/jpeg"/>
  <Override PartName="/ppt/media/image11.jpeg" ContentType="image/jpeg"/>
  <Override PartName="/ppt/media/image12.jpeg" ContentType="image/jpeg"/>
  <Override PartName="/ppt/media/image19.png" ContentType="image/png"/>
  <Override PartName="/ppt/media/image13.jpeg" ContentType="image/jpeg"/>
  <Override PartName="/ppt/media/image20.png" ContentType="image/png"/>
  <Override PartName="/ppt/media/image15.jpeg" ContentType="image/jpeg"/>
  <Override PartName="/ppt/media/image1.jpeg" ContentType="image/jpeg"/>
  <Override PartName="/ppt/media/image16.jpeg" ContentType="image/jpeg"/>
  <Override PartName="/ppt/media/image17.jpeg" ContentType="image/jpeg"/>
  <Override PartName="/ppt/media/image18.png" ContentType="image/png"/>
  <Override PartName="/ppt/media/image14.jpeg" ContentType="image/jpe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40320" y="233280"/>
            <a:ext cx="10277640" cy="6433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935640" y="228600"/>
            <a:ext cx="10286640" cy="6443640"/>
          </a:xfrm>
          <a:custGeom>
            <a:avLst/>
            <a:gdLst/>
            <a:ahLst/>
            <a:rect l="l" t="t" r="r" b="b"/>
            <a:pathLst>
              <a:path w="10287000" h="6443980">
                <a:moveTo>
                  <a:pt x="0" y="6443472"/>
                </a:moveTo>
                <a:lnTo>
                  <a:pt x="10287000" y="6443472"/>
                </a:lnTo>
                <a:lnTo>
                  <a:pt x="10287000" y="0"/>
                </a:lnTo>
                <a:lnTo>
                  <a:pt x="0" y="0"/>
                </a:lnTo>
                <a:lnTo>
                  <a:pt x="0" y="6443472"/>
                </a:lnTo>
                <a:close/>
              </a:path>
            </a:pathLst>
          </a:custGeom>
          <a:noFill/>
          <a:ln w="9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4367880" y="2889360"/>
            <a:ext cx="2847960" cy="6793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347720" y="2869920"/>
            <a:ext cx="2831760" cy="6645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6864840" y="2970000"/>
            <a:ext cx="185760" cy="216720"/>
          </a:xfrm>
          <a:custGeom>
            <a:avLst/>
            <a:gdLst/>
            <a:ahLst/>
            <a:rect l="l" t="t" r="r" b="b"/>
            <a:pathLst>
              <a:path w="186054" h="217169">
                <a:moveTo>
                  <a:pt x="90297" y="0"/>
                </a:moveTo>
                <a:lnTo>
                  <a:pt x="50165" y="8254"/>
                </a:lnTo>
                <a:lnTo>
                  <a:pt x="16855" y="39133"/>
                </a:lnTo>
                <a:lnTo>
                  <a:pt x="3053" y="76979"/>
                </a:lnTo>
                <a:lnTo>
                  <a:pt x="0" y="111251"/>
                </a:lnTo>
                <a:lnTo>
                  <a:pt x="287" y="124013"/>
                </a:lnTo>
                <a:lnTo>
                  <a:pt x="7413" y="167253"/>
                </a:lnTo>
                <a:lnTo>
                  <a:pt x="31305" y="202390"/>
                </a:lnTo>
                <a:lnTo>
                  <a:pt x="74640" y="216513"/>
                </a:lnTo>
                <a:lnTo>
                  <a:pt x="85851" y="216915"/>
                </a:lnTo>
                <a:lnTo>
                  <a:pt x="100042" y="216388"/>
                </a:lnTo>
                <a:lnTo>
                  <a:pt x="140208" y="208279"/>
                </a:lnTo>
                <a:lnTo>
                  <a:pt x="175337" y="192027"/>
                </a:lnTo>
                <a:lnTo>
                  <a:pt x="185674" y="185165"/>
                </a:lnTo>
                <a:lnTo>
                  <a:pt x="185294" y="159686"/>
                </a:lnTo>
                <a:lnTo>
                  <a:pt x="182298" y="115300"/>
                </a:lnTo>
                <a:lnTo>
                  <a:pt x="172227" y="64198"/>
                </a:lnTo>
                <a:lnTo>
                  <a:pt x="155493" y="29358"/>
                </a:lnTo>
                <a:lnTo>
                  <a:pt x="122747" y="5089"/>
                </a:lnTo>
                <a:lnTo>
                  <a:pt x="90297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4347720" y="2881080"/>
            <a:ext cx="380520" cy="642240"/>
          </a:xfrm>
          <a:custGeom>
            <a:avLst/>
            <a:gdLst/>
            <a:ahLst/>
            <a:rect l="l" t="t" r="r" b="b"/>
            <a:pathLst>
              <a:path w="381000" h="642620">
                <a:moveTo>
                  <a:pt x="38735" y="0"/>
                </a:moveTo>
                <a:lnTo>
                  <a:pt x="359283" y="0"/>
                </a:lnTo>
                <a:lnTo>
                  <a:pt x="362331" y="0"/>
                </a:lnTo>
                <a:lnTo>
                  <a:pt x="364998" y="762"/>
                </a:lnTo>
                <a:lnTo>
                  <a:pt x="367284" y="2412"/>
                </a:lnTo>
                <a:lnTo>
                  <a:pt x="369570" y="4063"/>
                </a:lnTo>
                <a:lnTo>
                  <a:pt x="371602" y="6985"/>
                </a:lnTo>
                <a:lnTo>
                  <a:pt x="373253" y="11175"/>
                </a:lnTo>
                <a:lnTo>
                  <a:pt x="374904" y="15239"/>
                </a:lnTo>
                <a:lnTo>
                  <a:pt x="376174" y="20574"/>
                </a:lnTo>
                <a:lnTo>
                  <a:pt x="376936" y="27050"/>
                </a:lnTo>
                <a:lnTo>
                  <a:pt x="377825" y="33527"/>
                </a:lnTo>
                <a:lnTo>
                  <a:pt x="378206" y="41655"/>
                </a:lnTo>
                <a:lnTo>
                  <a:pt x="378206" y="51562"/>
                </a:lnTo>
                <a:lnTo>
                  <a:pt x="378206" y="60833"/>
                </a:lnTo>
                <a:lnTo>
                  <a:pt x="377825" y="68706"/>
                </a:lnTo>
                <a:lnTo>
                  <a:pt x="376936" y="75184"/>
                </a:lnTo>
                <a:lnTo>
                  <a:pt x="376174" y="81661"/>
                </a:lnTo>
                <a:lnTo>
                  <a:pt x="374904" y="86867"/>
                </a:lnTo>
                <a:lnTo>
                  <a:pt x="373253" y="90804"/>
                </a:lnTo>
                <a:lnTo>
                  <a:pt x="371602" y="94741"/>
                </a:lnTo>
                <a:lnTo>
                  <a:pt x="369570" y="97662"/>
                </a:lnTo>
                <a:lnTo>
                  <a:pt x="367284" y="99440"/>
                </a:lnTo>
                <a:lnTo>
                  <a:pt x="364998" y="101346"/>
                </a:lnTo>
                <a:lnTo>
                  <a:pt x="362331" y="102235"/>
                </a:lnTo>
                <a:lnTo>
                  <a:pt x="359283" y="102235"/>
                </a:lnTo>
                <a:lnTo>
                  <a:pt x="130048" y="102235"/>
                </a:lnTo>
                <a:lnTo>
                  <a:pt x="130048" y="259079"/>
                </a:lnTo>
                <a:lnTo>
                  <a:pt x="324104" y="259079"/>
                </a:lnTo>
                <a:lnTo>
                  <a:pt x="327025" y="259079"/>
                </a:lnTo>
                <a:lnTo>
                  <a:pt x="329819" y="259968"/>
                </a:lnTo>
                <a:lnTo>
                  <a:pt x="342138" y="285623"/>
                </a:lnTo>
                <a:lnTo>
                  <a:pt x="343027" y="292100"/>
                </a:lnTo>
                <a:lnTo>
                  <a:pt x="343408" y="299974"/>
                </a:lnTo>
                <a:lnTo>
                  <a:pt x="343408" y="309245"/>
                </a:lnTo>
                <a:lnTo>
                  <a:pt x="343408" y="318770"/>
                </a:lnTo>
                <a:lnTo>
                  <a:pt x="343027" y="326771"/>
                </a:lnTo>
                <a:lnTo>
                  <a:pt x="342138" y="332993"/>
                </a:lnTo>
                <a:lnTo>
                  <a:pt x="341376" y="339343"/>
                </a:lnTo>
                <a:lnTo>
                  <a:pt x="340106" y="344424"/>
                </a:lnTo>
                <a:lnTo>
                  <a:pt x="338455" y="348106"/>
                </a:lnTo>
                <a:lnTo>
                  <a:pt x="336804" y="351916"/>
                </a:lnTo>
                <a:lnTo>
                  <a:pt x="334772" y="354711"/>
                </a:lnTo>
                <a:lnTo>
                  <a:pt x="332232" y="356362"/>
                </a:lnTo>
                <a:lnTo>
                  <a:pt x="329819" y="358013"/>
                </a:lnTo>
                <a:lnTo>
                  <a:pt x="327025" y="358775"/>
                </a:lnTo>
                <a:lnTo>
                  <a:pt x="324104" y="358775"/>
                </a:lnTo>
                <a:lnTo>
                  <a:pt x="130048" y="358775"/>
                </a:lnTo>
                <a:lnTo>
                  <a:pt x="130048" y="540003"/>
                </a:lnTo>
                <a:lnTo>
                  <a:pt x="361315" y="540003"/>
                </a:lnTo>
                <a:lnTo>
                  <a:pt x="364236" y="540003"/>
                </a:lnTo>
                <a:lnTo>
                  <a:pt x="375666" y="551434"/>
                </a:lnTo>
                <a:lnTo>
                  <a:pt x="377317" y="555371"/>
                </a:lnTo>
                <a:lnTo>
                  <a:pt x="378587" y="560577"/>
                </a:lnTo>
                <a:lnTo>
                  <a:pt x="379476" y="567054"/>
                </a:lnTo>
                <a:lnTo>
                  <a:pt x="380238" y="573531"/>
                </a:lnTo>
                <a:lnTo>
                  <a:pt x="380619" y="581533"/>
                </a:lnTo>
                <a:lnTo>
                  <a:pt x="380619" y="591185"/>
                </a:lnTo>
                <a:lnTo>
                  <a:pt x="380619" y="600710"/>
                </a:lnTo>
                <a:lnTo>
                  <a:pt x="375666" y="630809"/>
                </a:lnTo>
                <a:lnTo>
                  <a:pt x="374015" y="634746"/>
                </a:lnTo>
                <a:lnTo>
                  <a:pt x="371983" y="637666"/>
                </a:lnTo>
                <a:lnTo>
                  <a:pt x="369443" y="639572"/>
                </a:lnTo>
                <a:lnTo>
                  <a:pt x="367030" y="641350"/>
                </a:lnTo>
                <a:lnTo>
                  <a:pt x="364236" y="642238"/>
                </a:lnTo>
                <a:lnTo>
                  <a:pt x="361315" y="642238"/>
                </a:lnTo>
                <a:lnTo>
                  <a:pt x="38735" y="642238"/>
                </a:lnTo>
                <a:lnTo>
                  <a:pt x="2778" y="619839"/>
                </a:lnTo>
                <a:lnTo>
                  <a:pt x="0" y="601090"/>
                </a:lnTo>
                <a:lnTo>
                  <a:pt x="0" y="41148"/>
                </a:lnTo>
                <a:lnTo>
                  <a:pt x="17053" y="5411"/>
                </a:lnTo>
                <a:lnTo>
                  <a:pt x="30857" y="597"/>
                </a:lnTo>
                <a:lnTo>
                  <a:pt x="38735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4843080" y="2879280"/>
            <a:ext cx="529200" cy="647280"/>
          </a:xfrm>
          <a:custGeom>
            <a:avLst/>
            <a:gdLst/>
            <a:ahLst/>
            <a:rect l="l" t="t" r="r" b="b"/>
            <a:pathLst>
              <a:path w="529589" h="647700">
                <a:moveTo>
                  <a:pt x="472440" y="0"/>
                </a:moveTo>
                <a:lnTo>
                  <a:pt x="514223" y="3556"/>
                </a:lnTo>
                <a:lnTo>
                  <a:pt x="527050" y="12446"/>
                </a:lnTo>
                <a:lnTo>
                  <a:pt x="528701" y="15112"/>
                </a:lnTo>
                <a:lnTo>
                  <a:pt x="529590" y="18034"/>
                </a:lnTo>
                <a:lnTo>
                  <a:pt x="529590" y="21336"/>
                </a:lnTo>
                <a:lnTo>
                  <a:pt x="529590" y="598678"/>
                </a:lnTo>
                <a:lnTo>
                  <a:pt x="529590" y="606171"/>
                </a:lnTo>
                <a:lnTo>
                  <a:pt x="528193" y="613029"/>
                </a:lnTo>
                <a:lnTo>
                  <a:pt x="498983" y="642493"/>
                </a:lnTo>
                <a:lnTo>
                  <a:pt x="492887" y="644398"/>
                </a:lnTo>
                <a:lnTo>
                  <a:pt x="486664" y="645287"/>
                </a:lnTo>
                <a:lnTo>
                  <a:pt x="480441" y="645287"/>
                </a:lnTo>
                <a:lnTo>
                  <a:pt x="424815" y="645287"/>
                </a:lnTo>
                <a:lnTo>
                  <a:pt x="382635" y="636889"/>
                </a:lnTo>
                <a:lnTo>
                  <a:pt x="350901" y="604266"/>
                </a:lnTo>
                <a:lnTo>
                  <a:pt x="328549" y="563880"/>
                </a:lnTo>
                <a:lnTo>
                  <a:pt x="168783" y="263525"/>
                </a:lnTo>
                <a:lnTo>
                  <a:pt x="147601" y="221001"/>
                </a:lnTo>
                <a:lnTo>
                  <a:pt x="126761" y="175148"/>
                </a:lnTo>
                <a:lnTo>
                  <a:pt x="114681" y="145415"/>
                </a:lnTo>
                <a:lnTo>
                  <a:pt x="113665" y="145415"/>
                </a:lnTo>
                <a:lnTo>
                  <a:pt x="116040" y="198921"/>
                </a:lnTo>
                <a:lnTo>
                  <a:pt x="117332" y="252730"/>
                </a:lnTo>
                <a:lnTo>
                  <a:pt x="117602" y="289941"/>
                </a:lnTo>
                <a:lnTo>
                  <a:pt x="117602" y="625856"/>
                </a:lnTo>
                <a:lnTo>
                  <a:pt x="117602" y="629285"/>
                </a:lnTo>
                <a:lnTo>
                  <a:pt x="81256" y="646461"/>
                </a:lnTo>
                <a:lnTo>
                  <a:pt x="58039" y="647319"/>
                </a:lnTo>
                <a:lnTo>
                  <a:pt x="49730" y="647223"/>
                </a:lnTo>
                <a:lnTo>
                  <a:pt x="11430" y="641604"/>
                </a:lnTo>
                <a:lnTo>
                  <a:pt x="0" y="629285"/>
                </a:lnTo>
                <a:lnTo>
                  <a:pt x="0" y="625856"/>
                </a:lnTo>
                <a:lnTo>
                  <a:pt x="0" y="48641"/>
                </a:lnTo>
                <a:lnTo>
                  <a:pt x="20828" y="8568"/>
                </a:lnTo>
                <a:lnTo>
                  <a:pt x="47117" y="2032"/>
                </a:lnTo>
                <a:lnTo>
                  <a:pt x="117094" y="2032"/>
                </a:lnTo>
                <a:lnTo>
                  <a:pt x="155152" y="7088"/>
                </a:lnTo>
                <a:lnTo>
                  <a:pt x="186513" y="30233"/>
                </a:lnTo>
                <a:lnTo>
                  <a:pt x="209423" y="68961"/>
                </a:lnTo>
                <a:lnTo>
                  <a:pt x="334518" y="303784"/>
                </a:lnTo>
                <a:lnTo>
                  <a:pt x="339945" y="314404"/>
                </a:lnTo>
                <a:lnTo>
                  <a:pt x="345360" y="324929"/>
                </a:lnTo>
                <a:lnTo>
                  <a:pt x="350752" y="335359"/>
                </a:lnTo>
                <a:lnTo>
                  <a:pt x="356108" y="345694"/>
                </a:lnTo>
                <a:lnTo>
                  <a:pt x="361394" y="356000"/>
                </a:lnTo>
                <a:lnTo>
                  <a:pt x="381611" y="397208"/>
                </a:lnTo>
                <a:lnTo>
                  <a:pt x="400756" y="437280"/>
                </a:lnTo>
                <a:lnTo>
                  <a:pt x="414401" y="467106"/>
                </a:lnTo>
                <a:lnTo>
                  <a:pt x="414909" y="467106"/>
                </a:lnTo>
                <a:lnTo>
                  <a:pt x="413051" y="413259"/>
                </a:lnTo>
                <a:lnTo>
                  <a:pt x="412162" y="357743"/>
                </a:lnTo>
                <a:lnTo>
                  <a:pt x="411988" y="322707"/>
                </a:lnTo>
                <a:lnTo>
                  <a:pt x="411988" y="21336"/>
                </a:lnTo>
                <a:lnTo>
                  <a:pt x="411988" y="18034"/>
                </a:lnTo>
                <a:lnTo>
                  <a:pt x="449347" y="696"/>
                </a:lnTo>
                <a:lnTo>
                  <a:pt x="463964" y="73"/>
                </a:lnTo>
                <a:lnTo>
                  <a:pt x="472440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6262200" y="2876760"/>
            <a:ext cx="395280" cy="646560"/>
          </a:xfrm>
          <a:custGeom>
            <a:avLst/>
            <a:gdLst/>
            <a:ahLst/>
            <a:rect l="l" t="t" r="r" b="b"/>
            <a:pathLst>
              <a:path w="395604" h="647064">
                <a:moveTo>
                  <a:pt x="212471" y="0"/>
                </a:moveTo>
                <a:lnTo>
                  <a:pt x="221448" y="47"/>
                </a:lnTo>
                <a:lnTo>
                  <a:pt x="229520" y="190"/>
                </a:lnTo>
                <a:lnTo>
                  <a:pt x="236688" y="428"/>
                </a:lnTo>
                <a:lnTo>
                  <a:pt x="242951" y="762"/>
                </a:lnTo>
                <a:lnTo>
                  <a:pt x="250698" y="1143"/>
                </a:lnTo>
                <a:lnTo>
                  <a:pt x="268478" y="7874"/>
                </a:lnTo>
                <a:lnTo>
                  <a:pt x="269875" y="9906"/>
                </a:lnTo>
                <a:lnTo>
                  <a:pt x="270510" y="12319"/>
                </a:lnTo>
                <a:lnTo>
                  <a:pt x="270510" y="15367"/>
                </a:lnTo>
                <a:lnTo>
                  <a:pt x="270510" y="545973"/>
                </a:lnTo>
                <a:lnTo>
                  <a:pt x="375285" y="545973"/>
                </a:lnTo>
                <a:lnTo>
                  <a:pt x="378206" y="545973"/>
                </a:lnTo>
                <a:lnTo>
                  <a:pt x="381000" y="546862"/>
                </a:lnTo>
                <a:lnTo>
                  <a:pt x="383413" y="548640"/>
                </a:lnTo>
                <a:lnTo>
                  <a:pt x="385953" y="550545"/>
                </a:lnTo>
                <a:lnTo>
                  <a:pt x="388112" y="553338"/>
                </a:lnTo>
                <a:lnTo>
                  <a:pt x="389889" y="557403"/>
                </a:lnTo>
                <a:lnTo>
                  <a:pt x="391667" y="561340"/>
                </a:lnTo>
                <a:lnTo>
                  <a:pt x="393064" y="566547"/>
                </a:lnTo>
                <a:lnTo>
                  <a:pt x="393827" y="573024"/>
                </a:lnTo>
                <a:lnTo>
                  <a:pt x="394715" y="579501"/>
                </a:lnTo>
                <a:lnTo>
                  <a:pt x="395097" y="587501"/>
                </a:lnTo>
                <a:lnTo>
                  <a:pt x="395097" y="597026"/>
                </a:lnTo>
                <a:lnTo>
                  <a:pt x="395097" y="606298"/>
                </a:lnTo>
                <a:lnTo>
                  <a:pt x="394588" y="614172"/>
                </a:lnTo>
                <a:lnTo>
                  <a:pt x="393573" y="620649"/>
                </a:lnTo>
                <a:lnTo>
                  <a:pt x="392684" y="627126"/>
                </a:lnTo>
                <a:lnTo>
                  <a:pt x="383159" y="644271"/>
                </a:lnTo>
                <a:lnTo>
                  <a:pt x="380873" y="645922"/>
                </a:lnTo>
                <a:lnTo>
                  <a:pt x="378206" y="646684"/>
                </a:lnTo>
                <a:lnTo>
                  <a:pt x="375285" y="646684"/>
                </a:lnTo>
                <a:lnTo>
                  <a:pt x="20828" y="646684"/>
                </a:lnTo>
                <a:lnTo>
                  <a:pt x="18161" y="646684"/>
                </a:lnTo>
                <a:lnTo>
                  <a:pt x="15748" y="645922"/>
                </a:lnTo>
                <a:lnTo>
                  <a:pt x="13462" y="644271"/>
                </a:lnTo>
                <a:lnTo>
                  <a:pt x="11049" y="642620"/>
                </a:lnTo>
                <a:lnTo>
                  <a:pt x="9017" y="639826"/>
                </a:lnTo>
                <a:lnTo>
                  <a:pt x="7239" y="636016"/>
                </a:lnTo>
                <a:lnTo>
                  <a:pt x="5334" y="632206"/>
                </a:lnTo>
                <a:lnTo>
                  <a:pt x="3937" y="627126"/>
                </a:lnTo>
                <a:lnTo>
                  <a:pt x="3048" y="620649"/>
                </a:lnTo>
                <a:lnTo>
                  <a:pt x="2032" y="614172"/>
                </a:lnTo>
                <a:lnTo>
                  <a:pt x="1524" y="606298"/>
                </a:lnTo>
                <a:lnTo>
                  <a:pt x="1524" y="597026"/>
                </a:lnTo>
                <a:lnTo>
                  <a:pt x="1524" y="587501"/>
                </a:lnTo>
                <a:lnTo>
                  <a:pt x="1905" y="579501"/>
                </a:lnTo>
                <a:lnTo>
                  <a:pt x="2794" y="573024"/>
                </a:lnTo>
                <a:lnTo>
                  <a:pt x="3556" y="566547"/>
                </a:lnTo>
                <a:lnTo>
                  <a:pt x="4953" y="561340"/>
                </a:lnTo>
                <a:lnTo>
                  <a:pt x="6731" y="557403"/>
                </a:lnTo>
                <a:lnTo>
                  <a:pt x="8509" y="553338"/>
                </a:lnTo>
                <a:lnTo>
                  <a:pt x="10541" y="550545"/>
                </a:lnTo>
                <a:lnTo>
                  <a:pt x="12954" y="548640"/>
                </a:lnTo>
                <a:lnTo>
                  <a:pt x="15240" y="546862"/>
                </a:lnTo>
                <a:lnTo>
                  <a:pt x="17907" y="545973"/>
                </a:lnTo>
                <a:lnTo>
                  <a:pt x="20828" y="545973"/>
                </a:lnTo>
                <a:lnTo>
                  <a:pt x="140462" y="545973"/>
                </a:lnTo>
                <a:lnTo>
                  <a:pt x="140462" y="128016"/>
                </a:lnTo>
                <a:lnTo>
                  <a:pt x="37211" y="185038"/>
                </a:lnTo>
                <a:lnTo>
                  <a:pt x="29591" y="188722"/>
                </a:lnTo>
                <a:lnTo>
                  <a:pt x="23368" y="191008"/>
                </a:lnTo>
                <a:lnTo>
                  <a:pt x="18669" y="191770"/>
                </a:lnTo>
                <a:lnTo>
                  <a:pt x="13843" y="192659"/>
                </a:lnTo>
                <a:lnTo>
                  <a:pt x="10033" y="191643"/>
                </a:lnTo>
                <a:lnTo>
                  <a:pt x="7239" y="188849"/>
                </a:lnTo>
                <a:lnTo>
                  <a:pt x="4445" y="186055"/>
                </a:lnTo>
                <a:lnTo>
                  <a:pt x="0" y="144907"/>
                </a:lnTo>
                <a:lnTo>
                  <a:pt x="0" y="136906"/>
                </a:lnTo>
                <a:lnTo>
                  <a:pt x="127" y="130429"/>
                </a:lnTo>
                <a:lnTo>
                  <a:pt x="508" y="125349"/>
                </a:lnTo>
                <a:lnTo>
                  <a:pt x="889" y="120142"/>
                </a:lnTo>
                <a:lnTo>
                  <a:pt x="1651" y="115824"/>
                </a:lnTo>
                <a:lnTo>
                  <a:pt x="3048" y="112141"/>
                </a:lnTo>
                <a:lnTo>
                  <a:pt x="4318" y="108458"/>
                </a:lnTo>
                <a:lnTo>
                  <a:pt x="6096" y="105537"/>
                </a:lnTo>
                <a:lnTo>
                  <a:pt x="8509" y="103250"/>
                </a:lnTo>
                <a:lnTo>
                  <a:pt x="10795" y="100837"/>
                </a:lnTo>
                <a:lnTo>
                  <a:pt x="13970" y="98425"/>
                </a:lnTo>
                <a:lnTo>
                  <a:pt x="17907" y="95758"/>
                </a:lnTo>
                <a:lnTo>
                  <a:pt x="155829" y="6350"/>
                </a:lnTo>
                <a:lnTo>
                  <a:pt x="157480" y="5080"/>
                </a:lnTo>
                <a:lnTo>
                  <a:pt x="187325" y="254"/>
                </a:lnTo>
                <a:lnTo>
                  <a:pt x="193802" y="0"/>
                </a:lnTo>
                <a:lnTo>
                  <a:pt x="202184" y="0"/>
                </a:lnTo>
                <a:lnTo>
                  <a:pt x="212471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6736680" y="2869920"/>
            <a:ext cx="442800" cy="665280"/>
          </a:xfrm>
          <a:custGeom>
            <a:avLst/>
            <a:gdLst/>
            <a:ahLst/>
            <a:rect l="l" t="t" r="r" b="b"/>
            <a:pathLst>
              <a:path w="443229" h="665479">
                <a:moveTo>
                  <a:pt x="225298" y="0"/>
                </a:moveTo>
                <a:lnTo>
                  <a:pt x="267176" y="2587"/>
                </a:lnTo>
                <a:lnTo>
                  <a:pt x="319627" y="16202"/>
                </a:lnTo>
                <a:lnTo>
                  <a:pt x="361060" y="40258"/>
                </a:lnTo>
                <a:lnTo>
                  <a:pt x="392672" y="73834"/>
                </a:lnTo>
                <a:lnTo>
                  <a:pt x="415655" y="116173"/>
                </a:lnTo>
                <a:lnTo>
                  <a:pt x="430829" y="165657"/>
                </a:lnTo>
                <a:lnTo>
                  <a:pt x="439419" y="221360"/>
                </a:lnTo>
                <a:lnTo>
                  <a:pt x="442277" y="261461"/>
                </a:lnTo>
                <a:lnTo>
                  <a:pt x="443229" y="303275"/>
                </a:lnTo>
                <a:lnTo>
                  <a:pt x="442970" y="323064"/>
                </a:lnTo>
                <a:lnTo>
                  <a:pt x="440926" y="363640"/>
                </a:lnTo>
                <a:lnTo>
                  <a:pt x="436786" y="405286"/>
                </a:lnTo>
                <a:lnTo>
                  <a:pt x="429218" y="446383"/>
                </a:lnTo>
                <a:lnTo>
                  <a:pt x="417982" y="486437"/>
                </a:lnTo>
                <a:lnTo>
                  <a:pt x="402603" y="524640"/>
                </a:lnTo>
                <a:lnTo>
                  <a:pt x="382793" y="560577"/>
                </a:lnTo>
                <a:lnTo>
                  <a:pt x="357457" y="592201"/>
                </a:lnTo>
                <a:lnTo>
                  <a:pt x="326286" y="619130"/>
                </a:lnTo>
                <a:lnTo>
                  <a:pt x="288567" y="640605"/>
                </a:lnTo>
                <a:lnTo>
                  <a:pt x="243994" y="656151"/>
                </a:lnTo>
                <a:lnTo>
                  <a:pt x="191519" y="664100"/>
                </a:lnTo>
                <a:lnTo>
                  <a:pt x="162305" y="665098"/>
                </a:lnTo>
                <a:lnTo>
                  <a:pt x="151639" y="664910"/>
                </a:lnTo>
                <a:lnTo>
                  <a:pt x="109499" y="660560"/>
                </a:lnTo>
                <a:lnTo>
                  <a:pt x="65277" y="650081"/>
                </a:lnTo>
                <a:lnTo>
                  <a:pt x="30606" y="631570"/>
                </a:lnTo>
                <a:lnTo>
                  <a:pt x="23749" y="592073"/>
                </a:lnTo>
                <a:lnTo>
                  <a:pt x="23796" y="584287"/>
                </a:lnTo>
                <a:lnTo>
                  <a:pt x="27558" y="550417"/>
                </a:lnTo>
                <a:lnTo>
                  <a:pt x="28955" y="546861"/>
                </a:lnTo>
                <a:lnTo>
                  <a:pt x="30860" y="544448"/>
                </a:lnTo>
                <a:lnTo>
                  <a:pt x="33019" y="543305"/>
                </a:lnTo>
                <a:lnTo>
                  <a:pt x="35051" y="542035"/>
                </a:lnTo>
                <a:lnTo>
                  <a:pt x="37718" y="541527"/>
                </a:lnTo>
                <a:lnTo>
                  <a:pt x="40639" y="541527"/>
                </a:lnTo>
                <a:lnTo>
                  <a:pt x="44576" y="541527"/>
                </a:lnTo>
                <a:lnTo>
                  <a:pt x="50291" y="542670"/>
                </a:lnTo>
                <a:lnTo>
                  <a:pt x="57530" y="544956"/>
                </a:lnTo>
                <a:lnTo>
                  <a:pt x="63267" y="546742"/>
                </a:lnTo>
                <a:lnTo>
                  <a:pt x="100758" y="557133"/>
                </a:lnTo>
                <a:lnTo>
                  <a:pt x="140573" y="563467"/>
                </a:lnTo>
                <a:lnTo>
                  <a:pt x="163702" y="564388"/>
                </a:lnTo>
                <a:lnTo>
                  <a:pt x="183753" y="563457"/>
                </a:lnTo>
                <a:lnTo>
                  <a:pt x="234187" y="549401"/>
                </a:lnTo>
                <a:lnTo>
                  <a:pt x="271281" y="521273"/>
                </a:lnTo>
                <a:lnTo>
                  <a:pt x="296402" y="481949"/>
                </a:lnTo>
                <a:lnTo>
                  <a:pt x="310949" y="433841"/>
                </a:lnTo>
                <a:lnTo>
                  <a:pt x="316610" y="380745"/>
                </a:lnTo>
                <a:lnTo>
                  <a:pt x="304605" y="387673"/>
                </a:lnTo>
                <a:lnTo>
                  <a:pt x="291433" y="394160"/>
                </a:lnTo>
                <a:lnTo>
                  <a:pt x="244800" y="410432"/>
                </a:lnTo>
                <a:lnTo>
                  <a:pt x="187578" y="416432"/>
                </a:lnTo>
                <a:lnTo>
                  <a:pt x="163004" y="415597"/>
                </a:lnTo>
                <a:lnTo>
                  <a:pt x="119570" y="408878"/>
                </a:lnTo>
                <a:lnTo>
                  <a:pt x="83659" y="395545"/>
                </a:lnTo>
                <a:lnTo>
                  <a:pt x="42671" y="364363"/>
                </a:lnTo>
                <a:lnTo>
                  <a:pt x="15990" y="320196"/>
                </a:lnTo>
                <a:lnTo>
                  <a:pt x="2508" y="264191"/>
                </a:lnTo>
                <a:lnTo>
                  <a:pt x="0" y="220852"/>
                </a:lnTo>
                <a:lnTo>
                  <a:pt x="885" y="197252"/>
                </a:lnTo>
                <a:lnTo>
                  <a:pt x="8036" y="153005"/>
                </a:lnTo>
                <a:lnTo>
                  <a:pt x="22447" y="112736"/>
                </a:lnTo>
                <a:lnTo>
                  <a:pt x="43783" y="77684"/>
                </a:lnTo>
                <a:lnTo>
                  <a:pt x="72072" y="48297"/>
                </a:lnTo>
                <a:lnTo>
                  <a:pt x="107314" y="25386"/>
                </a:lnTo>
                <a:lnTo>
                  <a:pt x="149467" y="9215"/>
                </a:lnTo>
                <a:lnTo>
                  <a:pt x="198338" y="1023"/>
                </a:lnTo>
                <a:lnTo>
                  <a:pt x="225298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5715720" y="2869920"/>
            <a:ext cx="428760" cy="665280"/>
          </a:xfrm>
          <a:custGeom>
            <a:avLst/>
            <a:gdLst/>
            <a:ahLst/>
            <a:rect l="l" t="t" r="r" b="b"/>
            <a:pathLst>
              <a:path w="429260" h="665479">
                <a:moveTo>
                  <a:pt x="207010" y="0"/>
                </a:moveTo>
                <a:lnTo>
                  <a:pt x="250951" y="2746"/>
                </a:lnTo>
                <a:lnTo>
                  <a:pt x="289560" y="10921"/>
                </a:lnTo>
                <a:lnTo>
                  <a:pt x="337137" y="32728"/>
                </a:lnTo>
                <a:lnTo>
                  <a:pt x="371744" y="65373"/>
                </a:lnTo>
                <a:lnTo>
                  <a:pt x="392924" y="108543"/>
                </a:lnTo>
                <a:lnTo>
                  <a:pt x="400050" y="160781"/>
                </a:lnTo>
                <a:lnTo>
                  <a:pt x="399575" y="175190"/>
                </a:lnTo>
                <a:lnTo>
                  <a:pt x="392557" y="215391"/>
                </a:lnTo>
                <a:lnTo>
                  <a:pt x="370713" y="260603"/>
                </a:lnTo>
                <a:lnTo>
                  <a:pt x="334772" y="294385"/>
                </a:lnTo>
                <a:lnTo>
                  <a:pt x="298624" y="311263"/>
                </a:lnTo>
                <a:lnTo>
                  <a:pt x="284861" y="315213"/>
                </a:lnTo>
                <a:lnTo>
                  <a:pt x="284861" y="316610"/>
                </a:lnTo>
                <a:lnTo>
                  <a:pt x="331581" y="327755"/>
                </a:lnTo>
                <a:lnTo>
                  <a:pt x="370220" y="348599"/>
                </a:lnTo>
                <a:lnTo>
                  <a:pt x="399619" y="377015"/>
                </a:lnTo>
                <a:lnTo>
                  <a:pt x="419353" y="411733"/>
                </a:lnTo>
                <a:lnTo>
                  <a:pt x="428640" y="451417"/>
                </a:lnTo>
                <a:lnTo>
                  <a:pt x="429260" y="465581"/>
                </a:lnTo>
                <a:lnTo>
                  <a:pt x="428117" y="488989"/>
                </a:lnTo>
                <a:lnTo>
                  <a:pt x="418973" y="531661"/>
                </a:lnTo>
                <a:lnTo>
                  <a:pt x="400849" y="568781"/>
                </a:lnTo>
                <a:lnTo>
                  <a:pt x="375271" y="600110"/>
                </a:lnTo>
                <a:lnTo>
                  <a:pt x="342618" y="625369"/>
                </a:lnTo>
                <a:lnTo>
                  <a:pt x="303462" y="644558"/>
                </a:lnTo>
                <a:lnTo>
                  <a:pt x="258048" y="657651"/>
                </a:lnTo>
                <a:lnTo>
                  <a:pt x="208137" y="664267"/>
                </a:lnTo>
                <a:lnTo>
                  <a:pt x="181610" y="665098"/>
                </a:lnTo>
                <a:lnTo>
                  <a:pt x="165486" y="664811"/>
                </a:lnTo>
                <a:lnTo>
                  <a:pt x="120141" y="660400"/>
                </a:lnTo>
                <a:lnTo>
                  <a:pt x="80690" y="652023"/>
                </a:lnTo>
                <a:lnTo>
                  <a:pt x="40407" y="638053"/>
                </a:lnTo>
                <a:lnTo>
                  <a:pt x="7238" y="613917"/>
                </a:lnTo>
                <a:lnTo>
                  <a:pt x="5714" y="610615"/>
                </a:lnTo>
                <a:lnTo>
                  <a:pt x="0" y="570483"/>
                </a:lnTo>
                <a:lnTo>
                  <a:pt x="0" y="560831"/>
                </a:lnTo>
                <a:lnTo>
                  <a:pt x="6603" y="521715"/>
                </a:lnTo>
                <a:lnTo>
                  <a:pt x="10540" y="518667"/>
                </a:lnTo>
                <a:lnTo>
                  <a:pt x="15875" y="518667"/>
                </a:lnTo>
                <a:lnTo>
                  <a:pt x="19176" y="518667"/>
                </a:lnTo>
                <a:lnTo>
                  <a:pt x="24891" y="520953"/>
                </a:lnTo>
                <a:lnTo>
                  <a:pt x="33020" y="525398"/>
                </a:lnTo>
                <a:lnTo>
                  <a:pt x="39522" y="528802"/>
                </a:lnTo>
                <a:lnTo>
                  <a:pt x="84486" y="547211"/>
                </a:lnTo>
                <a:lnTo>
                  <a:pt x="121300" y="557081"/>
                </a:lnTo>
                <a:lnTo>
                  <a:pt x="165735" y="560831"/>
                </a:lnTo>
                <a:lnTo>
                  <a:pt x="179024" y="560427"/>
                </a:lnTo>
                <a:lnTo>
                  <a:pt x="223942" y="550858"/>
                </a:lnTo>
                <a:lnTo>
                  <a:pt x="256287" y="530181"/>
                </a:lnTo>
                <a:lnTo>
                  <a:pt x="276637" y="490474"/>
                </a:lnTo>
                <a:lnTo>
                  <a:pt x="278384" y="471042"/>
                </a:lnTo>
                <a:lnTo>
                  <a:pt x="277856" y="460162"/>
                </a:lnTo>
                <a:lnTo>
                  <a:pt x="264862" y="422163"/>
                </a:lnTo>
                <a:lnTo>
                  <a:pt x="234844" y="394354"/>
                </a:lnTo>
                <a:lnTo>
                  <a:pt x="187166" y="377672"/>
                </a:lnTo>
                <a:lnTo>
                  <a:pt x="139446" y="373760"/>
                </a:lnTo>
                <a:lnTo>
                  <a:pt x="83820" y="373760"/>
                </a:lnTo>
                <a:lnTo>
                  <a:pt x="79628" y="373760"/>
                </a:lnTo>
                <a:lnTo>
                  <a:pt x="65532" y="364870"/>
                </a:lnTo>
                <a:lnTo>
                  <a:pt x="63500" y="361188"/>
                </a:lnTo>
                <a:lnTo>
                  <a:pt x="62102" y="356107"/>
                </a:lnTo>
                <a:lnTo>
                  <a:pt x="61340" y="349630"/>
                </a:lnTo>
                <a:lnTo>
                  <a:pt x="60451" y="343153"/>
                </a:lnTo>
                <a:lnTo>
                  <a:pt x="60071" y="334898"/>
                </a:lnTo>
                <a:lnTo>
                  <a:pt x="60071" y="324611"/>
                </a:lnTo>
                <a:lnTo>
                  <a:pt x="60071" y="314959"/>
                </a:lnTo>
                <a:lnTo>
                  <a:pt x="60451" y="307085"/>
                </a:lnTo>
                <a:lnTo>
                  <a:pt x="61340" y="300989"/>
                </a:lnTo>
                <a:lnTo>
                  <a:pt x="62102" y="294893"/>
                </a:lnTo>
                <a:lnTo>
                  <a:pt x="78359" y="278002"/>
                </a:lnTo>
                <a:lnTo>
                  <a:pt x="82423" y="278002"/>
                </a:lnTo>
                <a:lnTo>
                  <a:pt x="138430" y="278002"/>
                </a:lnTo>
                <a:lnTo>
                  <a:pt x="178042" y="274198"/>
                </a:lnTo>
                <a:lnTo>
                  <a:pt x="219025" y="257948"/>
                </a:lnTo>
                <a:lnTo>
                  <a:pt x="245739" y="230574"/>
                </a:lnTo>
                <a:lnTo>
                  <a:pt x="257565" y="193565"/>
                </a:lnTo>
                <a:lnTo>
                  <a:pt x="258063" y="183133"/>
                </a:lnTo>
                <a:lnTo>
                  <a:pt x="257728" y="175059"/>
                </a:lnTo>
                <a:lnTo>
                  <a:pt x="245872" y="138509"/>
                </a:lnTo>
                <a:lnTo>
                  <a:pt x="216989" y="113335"/>
                </a:lnTo>
                <a:lnTo>
                  <a:pt x="169290" y="103758"/>
                </a:lnTo>
                <a:lnTo>
                  <a:pt x="156529" y="104235"/>
                </a:lnTo>
                <a:lnTo>
                  <a:pt x="109507" y="115357"/>
                </a:lnTo>
                <a:lnTo>
                  <a:pt x="70915" y="132770"/>
                </a:lnTo>
                <a:lnTo>
                  <a:pt x="40386" y="150748"/>
                </a:lnTo>
                <a:lnTo>
                  <a:pt x="34289" y="153415"/>
                </a:lnTo>
                <a:lnTo>
                  <a:pt x="30225" y="153415"/>
                </a:lnTo>
                <a:lnTo>
                  <a:pt x="27559" y="153415"/>
                </a:lnTo>
                <a:lnTo>
                  <a:pt x="25273" y="152780"/>
                </a:lnTo>
                <a:lnTo>
                  <a:pt x="23368" y="151637"/>
                </a:lnTo>
                <a:lnTo>
                  <a:pt x="21336" y="150494"/>
                </a:lnTo>
                <a:lnTo>
                  <a:pt x="19685" y="148208"/>
                </a:lnTo>
                <a:lnTo>
                  <a:pt x="18414" y="144906"/>
                </a:lnTo>
                <a:lnTo>
                  <a:pt x="17018" y="141604"/>
                </a:lnTo>
                <a:lnTo>
                  <a:pt x="16001" y="136778"/>
                </a:lnTo>
                <a:lnTo>
                  <a:pt x="15366" y="130555"/>
                </a:lnTo>
                <a:lnTo>
                  <a:pt x="14732" y="124205"/>
                </a:lnTo>
                <a:lnTo>
                  <a:pt x="14350" y="116077"/>
                </a:lnTo>
                <a:lnTo>
                  <a:pt x="14350" y="106171"/>
                </a:lnTo>
                <a:lnTo>
                  <a:pt x="14350" y="97916"/>
                </a:lnTo>
                <a:lnTo>
                  <a:pt x="16890" y="72008"/>
                </a:lnTo>
                <a:lnTo>
                  <a:pt x="17907" y="68325"/>
                </a:lnTo>
                <a:lnTo>
                  <a:pt x="27812" y="53847"/>
                </a:lnTo>
                <a:lnTo>
                  <a:pt x="31114" y="50672"/>
                </a:lnTo>
                <a:lnTo>
                  <a:pt x="65500" y="30400"/>
                </a:lnTo>
                <a:lnTo>
                  <a:pt x="111982" y="13065"/>
                </a:lnTo>
                <a:lnTo>
                  <a:pt x="156289" y="3482"/>
                </a:lnTo>
                <a:lnTo>
                  <a:pt x="189436" y="382"/>
                </a:lnTo>
                <a:lnTo>
                  <a:pt x="207010" y="0"/>
                </a:lnTo>
                <a:close/>
              </a:path>
            </a:pathLst>
          </a:custGeom>
          <a:noFill/>
          <a:ln w="12240">
            <a:solidFill>
              <a:srgbClr val="333e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PlaceHolder 11"/>
          <p:cNvSpPr>
            <a:spLocks noGrp="1"/>
          </p:cNvSpPr>
          <p:nvPr>
            <p:ph type="ftr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</p:spPr>
        <p:txBody>
          <a:bodyPr lIns="0" rIns="0" tIns="0" bIns="0"/>
          <a:p>
            <a:endParaRPr b="0" lang="en-GB" sz="2400" spc="-1" strike="noStrike">
              <a:latin typeface="DejaVu Serif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dt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A6035864-0FAF-4894-827E-7B5934137309}" type="datetime">
              <a:rPr b="0" lang="en-GB" sz="1800" spc="-1" strike="noStrike">
                <a:solidFill>
                  <a:srgbClr val="b2b2b2"/>
                </a:solidFill>
                <a:latin typeface="Calibri"/>
              </a:rPr>
              <a:t>02/09/18</a:t>
            </a:fld>
            <a:endParaRPr b="0" lang="en-GB" sz="1800" spc="-1" strike="noStrike">
              <a:latin typeface="DejaVu Serif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286D4BD4-9996-474A-8987-7CEA38B39596}" type="slidenum">
              <a:rPr b="0" lang="en-GB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GB" sz="1800" spc="-1" strike="noStrike">
              <a:latin typeface="DejaVu Serif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44640" y="67680"/>
            <a:ext cx="10302120" cy="882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72000" y="2732400"/>
            <a:ext cx="9156960" cy="14742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ftr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</p:spPr>
        <p:txBody>
          <a:bodyPr lIns="0" rIns="0" tIns="0" bIns="0"/>
          <a:p>
            <a:endParaRPr b="0" lang="en-GB" sz="2400" spc="-1" strike="noStrike">
              <a:latin typeface="DejaVu Serif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CB53A6F5-D221-4377-B57A-451DBB7DD1AA}" type="datetime">
              <a:rPr b="0" lang="en-GB" sz="1800" spc="-1" strike="noStrike">
                <a:solidFill>
                  <a:srgbClr val="b2b2b2"/>
                </a:solidFill>
                <a:latin typeface="Calibri"/>
              </a:rPr>
              <a:t>02/09/18</a:t>
            </a:fld>
            <a:endParaRPr b="0" lang="en-GB" sz="1800" spc="-1" strike="noStrike">
              <a:latin typeface="DejaVu Serif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sldNum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10A56CAA-E695-4DC6-92F0-428194D88FA5}" type="slidenum">
              <a:rPr b="0" lang="en-GB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GB" sz="1800" spc="-1" strike="noStrike"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44640" y="67680"/>
            <a:ext cx="10302120" cy="882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ftr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</p:spPr>
        <p:txBody>
          <a:bodyPr lIns="0" rIns="0" tIns="0" bIns="0"/>
          <a:p>
            <a:endParaRPr b="0" lang="en-GB" sz="2400" spc="-1" strike="noStrike">
              <a:latin typeface="DejaVu Serif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dt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8B8E12AE-5767-4A9D-815E-0AC0248216C8}" type="datetime">
              <a:rPr b="0" lang="en-GB" sz="1800" spc="-1" strike="noStrike">
                <a:solidFill>
                  <a:srgbClr val="b2b2b2"/>
                </a:solidFill>
                <a:latin typeface="Calibri"/>
              </a:rPr>
              <a:t>02/09/18</a:t>
            </a:fld>
            <a:endParaRPr b="0" lang="en-GB" sz="1800" spc="-1" strike="noStrike">
              <a:latin typeface="DejaVu Serif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sldNum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5DB2208-B7A3-4CBE-8F07-81AA83015B13}" type="slidenum">
              <a:rPr b="0" lang="en-GB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GB" sz="1800" spc="-1" strike="noStrike">
              <a:latin typeface="DejaVu Serif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image" Target="../media/image13.jpeg"/><Relationship Id="rId11" Type="http://schemas.openxmlformats.org/officeDocument/2006/relationships/image" Target="../media/image14.jpeg"/><Relationship Id="rId12" Type="http://schemas.openxmlformats.org/officeDocument/2006/relationships/image" Target="../media/image15.jpeg"/><Relationship Id="rId13" Type="http://schemas.openxmlformats.org/officeDocument/2006/relationships/image" Target="../media/image16.jpeg"/><Relationship Id="rId14" Type="http://schemas.openxmlformats.org/officeDocument/2006/relationships/image" Target="../media/image17.jpe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Relationship Id="rId21" Type="http://schemas.openxmlformats.org/officeDocument/2006/relationships/image" Target="../media/image24.jpeg"/><Relationship Id="rId22" Type="http://schemas.openxmlformats.org/officeDocument/2006/relationships/image" Target="../media/image25.jpeg"/><Relationship Id="rId23" Type="http://schemas.openxmlformats.org/officeDocument/2006/relationships/image" Target="../media/image26.jpeg"/><Relationship Id="rId2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mailto:174176011@iitb.ac.in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mailto:154176001@iitb.ac.in" TargetMode="External"/><Relationship Id="rId2" Type="http://schemas.openxmlformats.org/officeDocument/2006/relationships/hyperlink" Target="mailto:154176001@iitb.ac.in" TargetMode="External"/><Relationship Id="rId3" Type="http://schemas.openxmlformats.org/officeDocument/2006/relationships/hyperlink" Target="mailto:154176001@iitb.ac.in" TargetMode="External"/><Relationship Id="rId4" Type="http://schemas.openxmlformats.org/officeDocument/2006/relationships/hyperlink" Target="mailto:154176001@iitb.ac.in" TargetMode="External"/><Relationship Id="rId5" Type="http://schemas.openxmlformats.org/officeDocument/2006/relationships/hyperlink" Target="mailto:154176001@iitb.ac.in" TargetMode="External"/><Relationship Id="rId6" Type="http://schemas.openxmlformats.org/officeDocument/2006/relationships/hyperlink" Target="mailto:173170007@iitb.ac.in" TargetMode="External"/><Relationship Id="rId7" Type="http://schemas.openxmlformats.org/officeDocument/2006/relationships/hyperlink" Target="mailto:173170007@iitb.ac.in" TargetMode="External"/><Relationship Id="rId8" Type="http://schemas.openxmlformats.org/officeDocument/2006/relationships/hyperlink" Target="mailto:173170007@iitb.ac.in" TargetMode="External"/><Relationship Id="rId9" Type="http://schemas.openxmlformats.org/officeDocument/2006/relationships/hyperlink" Target="mailto:173170007@iitb.ac.in" TargetMode="External"/><Relationship Id="rId10" Type="http://schemas.openxmlformats.org/officeDocument/2006/relationships/hyperlink" Target="mailto:173170007@iitb.ac.in" TargetMode="External"/><Relationship Id="rId11" Type="http://schemas.openxmlformats.org/officeDocument/2006/relationships/hyperlink" Target="mailto:173170007@iitb.ac.in" TargetMode="External"/><Relationship Id="rId12" Type="http://schemas.openxmlformats.org/officeDocument/2006/relationships/hyperlink" Target="mailto:173170020@iitb.ac.in" TargetMode="External"/><Relationship Id="rId13" Type="http://schemas.openxmlformats.org/officeDocument/2006/relationships/hyperlink" Target="mailto:173170020@iitb.ac.in" TargetMode="External"/><Relationship Id="rId14" Type="http://schemas.openxmlformats.org/officeDocument/2006/relationships/hyperlink" Target="mailto:173170020@iitb.ac.in" TargetMode="External"/><Relationship Id="rId15" Type="http://schemas.openxmlformats.org/officeDocument/2006/relationships/hyperlink" Target="mailto:14d170030@iitb.ac.in" TargetMode="External"/><Relationship Id="rId16" Type="http://schemas.openxmlformats.org/officeDocument/2006/relationships/hyperlink" Target="mailto:14d170030@iitb.ac.in" TargetMode="External"/><Relationship Id="rId17" Type="http://schemas.openxmlformats.org/officeDocument/2006/relationships/hyperlink" Target="mailto:14d170030@iitb.ac.in" TargetMode="External"/><Relationship Id="rId18" Type="http://schemas.openxmlformats.org/officeDocument/2006/relationships/hyperlink" Target="mailto:14d170030@iitb.ac.in" TargetMode="External"/><Relationship Id="rId19" Type="http://schemas.openxmlformats.org/officeDocument/2006/relationships/hyperlink" Target="mailto:14d170030@iitb.ac.in" TargetMode="External"/><Relationship Id="rId20" Type="http://schemas.openxmlformats.org/officeDocument/2006/relationships/hyperlink" Target="mailto:14d170030@iitb.ac.in" TargetMode="External"/><Relationship Id="rId2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mailto:174176011@iitb.ac.in" TargetMode="External"/><Relationship Id="rId2" Type="http://schemas.openxmlformats.org/officeDocument/2006/relationships/hyperlink" Target="mailto:174176011@iitb.ac.in" TargetMode="External"/><Relationship Id="rId3" Type="http://schemas.openxmlformats.org/officeDocument/2006/relationships/hyperlink" Target="mailto:174176011@iitb.ac.in" TargetMode="External"/><Relationship Id="rId4" Type="http://schemas.openxmlformats.org/officeDocument/2006/relationships/hyperlink" Target="mailto:174176011@iitb.ac.in" TargetMode="External"/><Relationship Id="rId5" Type="http://schemas.openxmlformats.org/officeDocument/2006/relationships/hyperlink" Target="mailto:174176011@iitb.ac.in" TargetMode="External"/><Relationship Id="rId6" Type="http://schemas.openxmlformats.org/officeDocument/2006/relationships/hyperlink" Target="mailto:174176011@iitb.ac.in" TargetMode="External"/><Relationship Id="rId7" Type="http://schemas.openxmlformats.org/officeDocument/2006/relationships/hyperlink" Target="mailto:174176011@iitb.ac.in" TargetMode="External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0"/>
            <a:ext cx="3343320" cy="24044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5521320" y="4268880"/>
            <a:ext cx="3891960" cy="2588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4348080" y="0"/>
            <a:ext cx="3838680" cy="29455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9791640" y="0"/>
            <a:ext cx="2400120" cy="41403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0" y="2404800"/>
            <a:ext cx="3777480" cy="23511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9067680" y="2404800"/>
            <a:ext cx="3123720" cy="208296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7"/>
          <p:cNvSpPr/>
          <p:nvPr/>
        </p:nvSpPr>
        <p:spPr>
          <a:xfrm>
            <a:off x="6120" y="4754880"/>
            <a:ext cx="3137400" cy="209196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8"/>
          <p:cNvSpPr/>
          <p:nvPr/>
        </p:nvSpPr>
        <p:spPr>
          <a:xfrm>
            <a:off x="3657600" y="2203560"/>
            <a:ext cx="3497040" cy="224280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9"/>
          <p:cNvSpPr/>
          <p:nvPr/>
        </p:nvSpPr>
        <p:spPr>
          <a:xfrm>
            <a:off x="7005960" y="2187000"/>
            <a:ext cx="3030840" cy="211356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0"/>
          <p:cNvSpPr/>
          <p:nvPr/>
        </p:nvSpPr>
        <p:spPr>
          <a:xfrm>
            <a:off x="2807280" y="0"/>
            <a:ext cx="2241360" cy="159372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1"/>
          <p:cNvSpPr/>
          <p:nvPr/>
        </p:nvSpPr>
        <p:spPr>
          <a:xfrm>
            <a:off x="7845480" y="0"/>
            <a:ext cx="1962720" cy="224280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2"/>
          <p:cNvSpPr/>
          <p:nvPr/>
        </p:nvSpPr>
        <p:spPr>
          <a:xfrm>
            <a:off x="2825640" y="988920"/>
            <a:ext cx="2306880" cy="153720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3"/>
          <p:cNvSpPr/>
          <p:nvPr/>
        </p:nvSpPr>
        <p:spPr>
          <a:xfrm>
            <a:off x="2385000" y="4731840"/>
            <a:ext cx="3180240" cy="211968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4"/>
          <p:cNvSpPr/>
          <p:nvPr/>
        </p:nvSpPr>
        <p:spPr>
          <a:xfrm>
            <a:off x="3720240" y="3602880"/>
            <a:ext cx="3081240" cy="128448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5"/>
          <p:cNvSpPr/>
          <p:nvPr/>
        </p:nvSpPr>
        <p:spPr>
          <a:xfrm>
            <a:off x="1293840" y="1795320"/>
            <a:ext cx="731160" cy="71424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6"/>
          <p:cNvSpPr/>
          <p:nvPr/>
        </p:nvSpPr>
        <p:spPr>
          <a:xfrm>
            <a:off x="1275480" y="1776600"/>
            <a:ext cx="715320" cy="698760"/>
          </a:xfrm>
          <a:custGeom>
            <a:avLst/>
            <a:gdLst/>
            <a:ahLst/>
            <a:rect l="l" t="t" r="r" b="b"/>
            <a:pathLst>
              <a:path w="715644" h="699135">
                <a:moveTo>
                  <a:pt x="452627" y="0"/>
                </a:moveTo>
                <a:lnTo>
                  <a:pt x="361188" y="0"/>
                </a:lnTo>
                <a:lnTo>
                  <a:pt x="361188" y="698753"/>
                </a:lnTo>
                <a:lnTo>
                  <a:pt x="462914" y="698753"/>
                </a:lnTo>
                <a:lnTo>
                  <a:pt x="462914" y="309372"/>
                </a:lnTo>
                <a:lnTo>
                  <a:pt x="462506" y="299368"/>
                </a:lnTo>
                <a:lnTo>
                  <a:pt x="461263" y="287639"/>
                </a:lnTo>
                <a:lnTo>
                  <a:pt x="459164" y="274171"/>
                </a:lnTo>
                <a:lnTo>
                  <a:pt x="456183" y="258952"/>
                </a:lnTo>
                <a:lnTo>
                  <a:pt x="553323" y="258952"/>
                </a:lnTo>
                <a:lnTo>
                  <a:pt x="452627" y="0"/>
                </a:lnTo>
                <a:close/>
                <a:moveTo>
                  <a:pt x="553323" y="258952"/>
                </a:moveTo>
                <a:lnTo>
                  <a:pt x="456183" y="258952"/>
                </a:lnTo>
                <a:lnTo>
                  <a:pt x="623696" y="698753"/>
                </a:lnTo>
                <a:lnTo>
                  <a:pt x="715263" y="698753"/>
                </a:lnTo>
                <a:lnTo>
                  <a:pt x="715263" y="430784"/>
                </a:lnTo>
                <a:lnTo>
                  <a:pt x="620140" y="430784"/>
                </a:lnTo>
                <a:lnTo>
                  <a:pt x="553323" y="258952"/>
                </a:lnTo>
                <a:close/>
                <a:moveTo>
                  <a:pt x="715263" y="0"/>
                </a:moveTo>
                <a:lnTo>
                  <a:pt x="613409" y="0"/>
                </a:lnTo>
                <a:lnTo>
                  <a:pt x="613409" y="380364"/>
                </a:lnTo>
                <a:lnTo>
                  <a:pt x="613836" y="390386"/>
                </a:lnTo>
                <a:lnTo>
                  <a:pt x="615108" y="402145"/>
                </a:lnTo>
                <a:lnTo>
                  <a:pt x="617214" y="415619"/>
                </a:lnTo>
                <a:lnTo>
                  <a:pt x="620140" y="430784"/>
                </a:lnTo>
                <a:lnTo>
                  <a:pt x="715263" y="430784"/>
                </a:lnTo>
                <a:lnTo>
                  <a:pt x="715263" y="0"/>
                </a:lnTo>
                <a:close/>
                <a:moveTo>
                  <a:pt x="287019" y="0"/>
                </a:moveTo>
                <a:lnTo>
                  <a:pt x="0" y="0"/>
                </a:lnTo>
                <a:lnTo>
                  <a:pt x="0" y="698753"/>
                </a:lnTo>
                <a:lnTo>
                  <a:pt x="289686" y="698753"/>
                </a:lnTo>
                <a:lnTo>
                  <a:pt x="289686" y="606298"/>
                </a:lnTo>
                <a:lnTo>
                  <a:pt x="104393" y="606298"/>
                </a:lnTo>
                <a:lnTo>
                  <a:pt x="104393" y="387096"/>
                </a:lnTo>
                <a:lnTo>
                  <a:pt x="261619" y="387096"/>
                </a:lnTo>
                <a:lnTo>
                  <a:pt x="261619" y="296418"/>
                </a:lnTo>
                <a:lnTo>
                  <a:pt x="104393" y="296418"/>
                </a:lnTo>
                <a:lnTo>
                  <a:pt x="104393" y="92456"/>
                </a:lnTo>
                <a:lnTo>
                  <a:pt x="287019" y="92456"/>
                </a:lnTo>
                <a:lnTo>
                  <a:pt x="28701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7"/>
          <p:cNvSpPr/>
          <p:nvPr/>
        </p:nvSpPr>
        <p:spPr>
          <a:xfrm>
            <a:off x="1636560" y="1776600"/>
            <a:ext cx="353880" cy="698760"/>
          </a:xfrm>
          <a:custGeom>
            <a:avLst/>
            <a:gdLst/>
            <a:ahLst/>
            <a:rect l="l" t="t" r="r" b="b"/>
            <a:pathLst>
              <a:path w="354330" h="699135">
                <a:moveTo>
                  <a:pt x="0" y="0"/>
                </a:moveTo>
                <a:lnTo>
                  <a:pt x="91439" y="0"/>
                </a:lnTo>
                <a:lnTo>
                  <a:pt x="258952" y="430784"/>
                </a:lnTo>
                <a:lnTo>
                  <a:pt x="256026" y="415619"/>
                </a:lnTo>
                <a:lnTo>
                  <a:pt x="253920" y="402145"/>
                </a:lnTo>
                <a:lnTo>
                  <a:pt x="252648" y="390386"/>
                </a:lnTo>
                <a:lnTo>
                  <a:pt x="252221" y="380364"/>
                </a:lnTo>
                <a:lnTo>
                  <a:pt x="252221" y="0"/>
                </a:lnTo>
                <a:lnTo>
                  <a:pt x="354075" y="0"/>
                </a:lnTo>
                <a:lnTo>
                  <a:pt x="354075" y="698753"/>
                </a:lnTo>
                <a:lnTo>
                  <a:pt x="262508" y="698753"/>
                </a:lnTo>
                <a:lnTo>
                  <a:pt x="94995" y="258952"/>
                </a:lnTo>
                <a:lnTo>
                  <a:pt x="97976" y="274171"/>
                </a:lnTo>
                <a:lnTo>
                  <a:pt x="100075" y="287639"/>
                </a:lnTo>
                <a:lnTo>
                  <a:pt x="101318" y="299368"/>
                </a:lnTo>
                <a:lnTo>
                  <a:pt x="101726" y="309372"/>
                </a:lnTo>
                <a:lnTo>
                  <a:pt x="101726" y="698753"/>
                </a:lnTo>
                <a:lnTo>
                  <a:pt x="0" y="698753"/>
                </a:lnTo>
                <a:lnTo>
                  <a:pt x="0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8"/>
          <p:cNvSpPr/>
          <p:nvPr/>
        </p:nvSpPr>
        <p:spPr>
          <a:xfrm>
            <a:off x="1275480" y="1776600"/>
            <a:ext cx="289800" cy="698760"/>
          </a:xfrm>
          <a:custGeom>
            <a:avLst/>
            <a:gdLst/>
            <a:ahLst/>
            <a:rect l="l" t="t" r="r" b="b"/>
            <a:pathLst>
              <a:path w="290194" h="699135">
                <a:moveTo>
                  <a:pt x="0" y="0"/>
                </a:moveTo>
                <a:lnTo>
                  <a:pt x="287019" y="0"/>
                </a:lnTo>
                <a:lnTo>
                  <a:pt x="287019" y="92456"/>
                </a:lnTo>
                <a:lnTo>
                  <a:pt x="104393" y="92456"/>
                </a:lnTo>
                <a:lnTo>
                  <a:pt x="104393" y="296418"/>
                </a:lnTo>
                <a:lnTo>
                  <a:pt x="261619" y="296418"/>
                </a:lnTo>
                <a:lnTo>
                  <a:pt x="261619" y="387096"/>
                </a:lnTo>
                <a:lnTo>
                  <a:pt x="104393" y="387096"/>
                </a:lnTo>
                <a:lnTo>
                  <a:pt x="104393" y="606298"/>
                </a:lnTo>
                <a:lnTo>
                  <a:pt x="289686" y="606298"/>
                </a:lnTo>
                <a:lnTo>
                  <a:pt x="289686" y="698753"/>
                </a:lnTo>
                <a:lnTo>
                  <a:pt x="0" y="698753"/>
                </a:lnTo>
                <a:lnTo>
                  <a:pt x="0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9"/>
          <p:cNvSpPr/>
          <p:nvPr/>
        </p:nvSpPr>
        <p:spPr>
          <a:xfrm>
            <a:off x="2283120" y="1795320"/>
            <a:ext cx="988560" cy="71424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0"/>
          <p:cNvSpPr/>
          <p:nvPr/>
        </p:nvSpPr>
        <p:spPr>
          <a:xfrm>
            <a:off x="2264400" y="1776600"/>
            <a:ext cx="973080" cy="698760"/>
          </a:xfrm>
          <a:custGeom>
            <a:avLst/>
            <a:gdLst/>
            <a:ahLst/>
            <a:rect l="l" t="t" r="r" b="b"/>
            <a:pathLst>
              <a:path w="973455" h="699135">
                <a:moveTo>
                  <a:pt x="739013" y="486663"/>
                </a:moveTo>
                <a:lnTo>
                  <a:pt x="636396" y="486663"/>
                </a:lnTo>
                <a:lnTo>
                  <a:pt x="636396" y="634873"/>
                </a:lnTo>
                <a:lnTo>
                  <a:pt x="640351" y="662803"/>
                </a:lnTo>
                <a:lnTo>
                  <a:pt x="652224" y="682767"/>
                </a:lnTo>
                <a:lnTo>
                  <a:pt x="672026" y="694755"/>
                </a:lnTo>
                <a:lnTo>
                  <a:pt x="699769" y="698753"/>
                </a:lnTo>
                <a:lnTo>
                  <a:pt x="910082" y="698753"/>
                </a:lnTo>
                <a:lnTo>
                  <a:pt x="937585" y="694755"/>
                </a:lnTo>
                <a:lnTo>
                  <a:pt x="957230" y="682767"/>
                </a:lnTo>
                <a:lnTo>
                  <a:pt x="969017" y="662803"/>
                </a:lnTo>
                <a:lnTo>
                  <a:pt x="972946" y="634873"/>
                </a:lnTo>
                <a:lnTo>
                  <a:pt x="972946" y="608964"/>
                </a:lnTo>
                <a:lnTo>
                  <a:pt x="739013" y="608964"/>
                </a:lnTo>
                <a:lnTo>
                  <a:pt x="739013" y="486663"/>
                </a:lnTo>
                <a:close/>
                <a:moveTo>
                  <a:pt x="909193" y="0"/>
                </a:moveTo>
                <a:lnTo>
                  <a:pt x="695706" y="0"/>
                </a:lnTo>
                <a:lnTo>
                  <a:pt x="668555" y="4022"/>
                </a:lnTo>
                <a:lnTo>
                  <a:pt x="649192" y="16081"/>
                </a:lnTo>
                <a:lnTo>
                  <a:pt x="637591" y="36165"/>
                </a:lnTo>
                <a:lnTo>
                  <a:pt x="633730" y="64262"/>
                </a:lnTo>
                <a:lnTo>
                  <a:pt x="633730" y="335788"/>
                </a:lnTo>
                <a:lnTo>
                  <a:pt x="637591" y="363291"/>
                </a:lnTo>
                <a:lnTo>
                  <a:pt x="649192" y="382936"/>
                </a:lnTo>
                <a:lnTo>
                  <a:pt x="668555" y="394723"/>
                </a:lnTo>
                <a:lnTo>
                  <a:pt x="695706" y="398652"/>
                </a:lnTo>
                <a:lnTo>
                  <a:pt x="869442" y="398652"/>
                </a:lnTo>
                <a:lnTo>
                  <a:pt x="869442" y="608964"/>
                </a:lnTo>
                <a:lnTo>
                  <a:pt x="972946" y="608964"/>
                </a:lnTo>
                <a:lnTo>
                  <a:pt x="972946" y="310261"/>
                </a:lnTo>
                <a:lnTo>
                  <a:pt x="735964" y="310261"/>
                </a:lnTo>
                <a:lnTo>
                  <a:pt x="735964" y="89662"/>
                </a:lnTo>
                <a:lnTo>
                  <a:pt x="972946" y="89662"/>
                </a:lnTo>
                <a:lnTo>
                  <a:pt x="972946" y="64262"/>
                </a:lnTo>
                <a:lnTo>
                  <a:pt x="968968" y="36165"/>
                </a:lnTo>
                <a:lnTo>
                  <a:pt x="957024" y="16081"/>
                </a:lnTo>
                <a:lnTo>
                  <a:pt x="937103" y="4022"/>
                </a:lnTo>
                <a:lnTo>
                  <a:pt x="909193" y="0"/>
                </a:lnTo>
                <a:close/>
                <a:moveTo>
                  <a:pt x="972946" y="89662"/>
                </a:moveTo>
                <a:lnTo>
                  <a:pt x="869442" y="89662"/>
                </a:lnTo>
                <a:lnTo>
                  <a:pt x="869442" y="310261"/>
                </a:lnTo>
                <a:lnTo>
                  <a:pt x="972946" y="310261"/>
                </a:lnTo>
                <a:lnTo>
                  <a:pt x="972946" y="89662"/>
                </a:lnTo>
                <a:close/>
                <a:moveTo>
                  <a:pt x="546988" y="0"/>
                </a:moveTo>
                <a:lnTo>
                  <a:pt x="458088" y="0"/>
                </a:lnTo>
                <a:lnTo>
                  <a:pt x="404113" y="192024"/>
                </a:lnTo>
                <a:lnTo>
                  <a:pt x="404113" y="205866"/>
                </a:lnTo>
                <a:lnTo>
                  <a:pt x="444245" y="205866"/>
                </a:lnTo>
                <a:lnTo>
                  <a:pt x="444245" y="698753"/>
                </a:lnTo>
                <a:lnTo>
                  <a:pt x="546988" y="698753"/>
                </a:lnTo>
                <a:lnTo>
                  <a:pt x="546988" y="0"/>
                </a:lnTo>
                <a:close/>
                <a:moveTo>
                  <a:pt x="102615" y="473710"/>
                </a:moveTo>
                <a:lnTo>
                  <a:pt x="0" y="473710"/>
                </a:lnTo>
                <a:lnTo>
                  <a:pt x="0" y="634873"/>
                </a:lnTo>
                <a:lnTo>
                  <a:pt x="3879" y="662803"/>
                </a:lnTo>
                <a:lnTo>
                  <a:pt x="15509" y="682767"/>
                </a:lnTo>
                <a:lnTo>
                  <a:pt x="34879" y="694755"/>
                </a:lnTo>
                <a:lnTo>
                  <a:pt x="61975" y="698753"/>
                </a:lnTo>
                <a:lnTo>
                  <a:pt x="276351" y="698753"/>
                </a:lnTo>
                <a:lnTo>
                  <a:pt x="303875" y="694755"/>
                </a:lnTo>
                <a:lnTo>
                  <a:pt x="323564" y="682767"/>
                </a:lnTo>
                <a:lnTo>
                  <a:pt x="335395" y="662803"/>
                </a:lnTo>
                <a:lnTo>
                  <a:pt x="339344" y="634873"/>
                </a:lnTo>
                <a:lnTo>
                  <a:pt x="339344" y="608964"/>
                </a:lnTo>
                <a:lnTo>
                  <a:pt x="102615" y="608964"/>
                </a:lnTo>
                <a:lnTo>
                  <a:pt x="102615" y="473710"/>
                </a:lnTo>
                <a:close/>
                <a:moveTo>
                  <a:pt x="339344" y="89662"/>
                </a:moveTo>
                <a:lnTo>
                  <a:pt x="236981" y="89662"/>
                </a:lnTo>
                <a:lnTo>
                  <a:pt x="236981" y="237109"/>
                </a:lnTo>
                <a:lnTo>
                  <a:pt x="108838" y="323723"/>
                </a:lnTo>
                <a:lnTo>
                  <a:pt x="108838" y="345566"/>
                </a:lnTo>
                <a:lnTo>
                  <a:pt x="236981" y="433450"/>
                </a:lnTo>
                <a:lnTo>
                  <a:pt x="236981" y="608964"/>
                </a:lnTo>
                <a:lnTo>
                  <a:pt x="339344" y="608964"/>
                </a:lnTo>
                <a:lnTo>
                  <a:pt x="339344" y="438912"/>
                </a:lnTo>
                <a:lnTo>
                  <a:pt x="320163" y="387709"/>
                </a:lnTo>
                <a:lnTo>
                  <a:pt x="239775" y="334899"/>
                </a:lnTo>
                <a:lnTo>
                  <a:pt x="304419" y="292862"/>
                </a:lnTo>
                <a:lnTo>
                  <a:pt x="319680" y="280338"/>
                </a:lnTo>
                <a:lnTo>
                  <a:pt x="330596" y="265445"/>
                </a:lnTo>
                <a:lnTo>
                  <a:pt x="337155" y="248195"/>
                </a:lnTo>
                <a:lnTo>
                  <a:pt x="339344" y="228600"/>
                </a:lnTo>
                <a:lnTo>
                  <a:pt x="339344" y="89662"/>
                </a:lnTo>
                <a:close/>
                <a:moveTo>
                  <a:pt x="276351" y="0"/>
                </a:moveTo>
                <a:lnTo>
                  <a:pt x="63373" y="0"/>
                </a:lnTo>
                <a:lnTo>
                  <a:pt x="35629" y="4022"/>
                </a:lnTo>
                <a:lnTo>
                  <a:pt x="15827" y="16081"/>
                </a:lnTo>
                <a:lnTo>
                  <a:pt x="3954" y="36165"/>
                </a:lnTo>
                <a:lnTo>
                  <a:pt x="0" y="64262"/>
                </a:lnTo>
                <a:lnTo>
                  <a:pt x="0" y="216915"/>
                </a:lnTo>
                <a:lnTo>
                  <a:pt x="102615" y="216915"/>
                </a:lnTo>
                <a:lnTo>
                  <a:pt x="102615" y="89662"/>
                </a:lnTo>
                <a:lnTo>
                  <a:pt x="339344" y="89662"/>
                </a:lnTo>
                <a:lnTo>
                  <a:pt x="339344" y="64262"/>
                </a:lnTo>
                <a:lnTo>
                  <a:pt x="335395" y="36165"/>
                </a:lnTo>
                <a:lnTo>
                  <a:pt x="323564" y="16081"/>
                </a:lnTo>
                <a:lnTo>
                  <a:pt x="303875" y="4022"/>
                </a:lnTo>
                <a:lnTo>
                  <a:pt x="27635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1"/>
          <p:cNvSpPr/>
          <p:nvPr/>
        </p:nvSpPr>
        <p:spPr>
          <a:xfrm>
            <a:off x="3000600" y="1866240"/>
            <a:ext cx="133560" cy="220680"/>
          </a:xfrm>
          <a:custGeom>
            <a:avLst/>
            <a:gdLst/>
            <a:ahLst/>
            <a:rect l="l" t="t" r="r" b="b"/>
            <a:pathLst>
              <a:path w="133985" h="220980">
                <a:moveTo>
                  <a:pt x="0" y="0"/>
                </a:moveTo>
                <a:lnTo>
                  <a:pt x="0" y="220599"/>
                </a:lnTo>
                <a:lnTo>
                  <a:pt x="133477" y="220599"/>
                </a:lnTo>
                <a:lnTo>
                  <a:pt x="133477" y="0"/>
                </a:lnTo>
                <a:lnTo>
                  <a:pt x="0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2"/>
          <p:cNvSpPr/>
          <p:nvPr/>
        </p:nvSpPr>
        <p:spPr>
          <a:xfrm>
            <a:off x="2898360" y="1776600"/>
            <a:ext cx="339480" cy="698760"/>
          </a:xfrm>
          <a:custGeom>
            <a:avLst/>
            <a:gdLst/>
            <a:ahLst/>
            <a:rect l="l" t="t" r="r" b="b"/>
            <a:pathLst>
              <a:path w="339725" h="699135">
                <a:moveTo>
                  <a:pt x="61975" y="0"/>
                </a:moveTo>
                <a:lnTo>
                  <a:pt x="275463" y="0"/>
                </a:lnTo>
                <a:lnTo>
                  <a:pt x="303373" y="4022"/>
                </a:lnTo>
                <a:lnTo>
                  <a:pt x="323294" y="16081"/>
                </a:lnTo>
                <a:lnTo>
                  <a:pt x="335238" y="36165"/>
                </a:lnTo>
                <a:lnTo>
                  <a:pt x="339216" y="64262"/>
                </a:lnTo>
                <a:lnTo>
                  <a:pt x="339216" y="634873"/>
                </a:lnTo>
                <a:lnTo>
                  <a:pt x="335287" y="662803"/>
                </a:lnTo>
                <a:lnTo>
                  <a:pt x="323500" y="682767"/>
                </a:lnTo>
                <a:lnTo>
                  <a:pt x="303855" y="694755"/>
                </a:lnTo>
                <a:lnTo>
                  <a:pt x="276351" y="698753"/>
                </a:lnTo>
                <a:lnTo>
                  <a:pt x="66039" y="698753"/>
                </a:lnTo>
                <a:lnTo>
                  <a:pt x="38296" y="694755"/>
                </a:lnTo>
                <a:lnTo>
                  <a:pt x="18494" y="682767"/>
                </a:lnTo>
                <a:lnTo>
                  <a:pt x="6621" y="662803"/>
                </a:lnTo>
                <a:lnTo>
                  <a:pt x="2666" y="634873"/>
                </a:lnTo>
                <a:lnTo>
                  <a:pt x="2666" y="486663"/>
                </a:lnTo>
                <a:lnTo>
                  <a:pt x="105282" y="486663"/>
                </a:lnTo>
                <a:lnTo>
                  <a:pt x="105282" y="608964"/>
                </a:lnTo>
                <a:lnTo>
                  <a:pt x="235712" y="608964"/>
                </a:lnTo>
                <a:lnTo>
                  <a:pt x="235712" y="398652"/>
                </a:lnTo>
                <a:lnTo>
                  <a:pt x="61975" y="398652"/>
                </a:lnTo>
                <a:lnTo>
                  <a:pt x="34825" y="394723"/>
                </a:lnTo>
                <a:lnTo>
                  <a:pt x="15462" y="382936"/>
                </a:lnTo>
                <a:lnTo>
                  <a:pt x="3861" y="363291"/>
                </a:lnTo>
                <a:lnTo>
                  <a:pt x="0" y="335788"/>
                </a:lnTo>
                <a:lnTo>
                  <a:pt x="0" y="64262"/>
                </a:lnTo>
                <a:lnTo>
                  <a:pt x="3861" y="36165"/>
                </a:lnTo>
                <a:lnTo>
                  <a:pt x="15462" y="16081"/>
                </a:lnTo>
                <a:lnTo>
                  <a:pt x="34825" y="4022"/>
                </a:lnTo>
                <a:lnTo>
                  <a:pt x="61975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3"/>
          <p:cNvSpPr/>
          <p:nvPr/>
        </p:nvSpPr>
        <p:spPr>
          <a:xfrm>
            <a:off x="2668680" y="1776600"/>
            <a:ext cx="142560" cy="698760"/>
          </a:xfrm>
          <a:custGeom>
            <a:avLst/>
            <a:gdLst/>
            <a:ahLst/>
            <a:rect l="l" t="t" r="r" b="b"/>
            <a:pathLst>
              <a:path w="142875" h="699135">
                <a:moveTo>
                  <a:pt x="53975" y="0"/>
                </a:moveTo>
                <a:lnTo>
                  <a:pt x="142875" y="0"/>
                </a:lnTo>
                <a:lnTo>
                  <a:pt x="142875" y="698753"/>
                </a:lnTo>
                <a:lnTo>
                  <a:pt x="40131" y="698753"/>
                </a:lnTo>
                <a:lnTo>
                  <a:pt x="40131" y="205866"/>
                </a:lnTo>
                <a:lnTo>
                  <a:pt x="0" y="205866"/>
                </a:lnTo>
                <a:lnTo>
                  <a:pt x="0" y="192024"/>
                </a:lnTo>
                <a:lnTo>
                  <a:pt x="53975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4"/>
          <p:cNvSpPr/>
          <p:nvPr/>
        </p:nvSpPr>
        <p:spPr>
          <a:xfrm>
            <a:off x="2264400" y="1776600"/>
            <a:ext cx="339480" cy="698760"/>
          </a:xfrm>
          <a:custGeom>
            <a:avLst/>
            <a:gdLst/>
            <a:ahLst/>
            <a:rect l="l" t="t" r="r" b="b"/>
            <a:pathLst>
              <a:path w="339725" h="699135">
                <a:moveTo>
                  <a:pt x="63373" y="0"/>
                </a:moveTo>
                <a:lnTo>
                  <a:pt x="276351" y="0"/>
                </a:lnTo>
                <a:lnTo>
                  <a:pt x="303875" y="4022"/>
                </a:lnTo>
                <a:lnTo>
                  <a:pt x="323564" y="16081"/>
                </a:lnTo>
                <a:lnTo>
                  <a:pt x="335395" y="36165"/>
                </a:lnTo>
                <a:lnTo>
                  <a:pt x="339344" y="64262"/>
                </a:lnTo>
                <a:lnTo>
                  <a:pt x="339344" y="228600"/>
                </a:lnTo>
                <a:lnTo>
                  <a:pt x="319680" y="280338"/>
                </a:lnTo>
                <a:lnTo>
                  <a:pt x="239775" y="334899"/>
                </a:lnTo>
                <a:lnTo>
                  <a:pt x="305307" y="375920"/>
                </a:lnTo>
                <a:lnTo>
                  <a:pt x="320163" y="387709"/>
                </a:lnTo>
                <a:lnTo>
                  <a:pt x="330803" y="402129"/>
                </a:lnTo>
                <a:lnTo>
                  <a:pt x="337204" y="419193"/>
                </a:lnTo>
                <a:lnTo>
                  <a:pt x="339344" y="438912"/>
                </a:lnTo>
                <a:lnTo>
                  <a:pt x="339344" y="634873"/>
                </a:lnTo>
                <a:lnTo>
                  <a:pt x="335395" y="662803"/>
                </a:lnTo>
                <a:lnTo>
                  <a:pt x="323564" y="682767"/>
                </a:lnTo>
                <a:lnTo>
                  <a:pt x="303875" y="694755"/>
                </a:lnTo>
                <a:lnTo>
                  <a:pt x="276351" y="698753"/>
                </a:lnTo>
                <a:lnTo>
                  <a:pt x="61975" y="698753"/>
                </a:lnTo>
                <a:lnTo>
                  <a:pt x="34879" y="694755"/>
                </a:lnTo>
                <a:lnTo>
                  <a:pt x="15509" y="682767"/>
                </a:lnTo>
                <a:lnTo>
                  <a:pt x="3879" y="662803"/>
                </a:lnTo>
                <a:lnTo>
                  <a:pt x="0" y="634873"/>
                </a:lnTo>
                <a:lnTo>
                  <a:pt x="0" y="473710"/>
                </a:lnTo>
                <a:lnTo>
                  <a:pt x="102615" y="473710"/>
                </a:lnTo>
                <a:lnTo>
                  <a:pt x="102615" y="608964"/>
                </a:lnTo>
                <a:lnTo>
                  <a:pt x="236981" y="608964"/>
                </a:lnTo>
                <a:lnTo>
                  <a:pt x="236981" y="433450"/>
                </a:lnTo>
                <a:lnTo>
                  <a:pt x="108838" y="345566"/>
                </a:lnTo>
                <a:lnTo>
                  <a:pt x="108838" y="323723"/>
                </a:lnTo>
                <a:lnTo>
                  <a:pt x="236981" y="237109"/>
                </a:lnTo>
                <a:lnTo>
                  <a:pt x="236981" y="89662"/>
                </a:lnTo>
                <a:lnTo>
                  <a:pt x="102615" y="89662"/>
                </a:lnTo>
                <a:lnTo>
                  <a:pt x="102615" y="216915"/>
                </a:lnTo>
                <a:lnTo>
                  <a:pt x="0" y="216915"/>
                </a:lnTo>
                <a:lnTo>
                  <a:pt x="0" y="64262"/>
                </a:lnTo>
                <a:lnTo>
                  <a:pt x="3954" y="36165"/>
                </a:lnTo>
                <a:lnTo>
                  <a:pt x="15827" y="16081"/>
                </a:lnTo>
                <a:lnTo>
                  <a:pt x="35629" y="4022"/>
                </a:lnTo>
                <a:lnTo>
                  <a:pt x="63373" y="0"/>
                </a:lnTo>
                <a:close/>
              </a:path>
            </a:pathLst>
          </a:custGeom>
          <a:noFill/>
          <a:ln w="136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5"/>
          <p:cNvSpPr/>
          <p:nvPr/>
        </p:nvSpPr>
        <p:spPr>
          <a:xfrm>
            <a:off x="3521880" y="1795320"/>
            <a:ext cx="7041960" cy="71604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6"/>
          <p:cNvSpPr/>
          <p:nvPr/>
        </p:nvSpPr>
        <p:spPr>
          <a:xfrm>
            <a:off x="3496320" y="1769760"/>
            <a:ext cx="7039440" cy="71388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27"/>
          <p:cNvSpPr/>
          <p:nvPr/>
        </p:nvSpPr>
        <p:spPr>
          <a:xfrm>
            <a:off x="2571120" y="2892600"/>
            <a:ext cx="6886440" cy="716040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28"/>
          <p:cNvSpPr/>
          <p:nvPr/>
        </p:nvSpPr>
        <p:spPr>
          <a:xfrm>
            <a:off x="2545560" y="2867040"/>
            <a:ext cx="6883560" cy="713880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29"/>
          <p:cNvSpPr/>
          <p:nvPr/>
        </p:nvSpPr>
        <p:spPr>
          <a:xfrm>
            <a:off x="5088600" y="4732200"/>
            <a:ext cx="1226520" cy="1209600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0"/>
          <p:cNvSpPr/>
          <p:nvPr/>
        </p:nvSpPr>
        <p:spPr>
          <a:xfrm>
            <a:off x="9154800" y="4280760"/>
            <a:ext cx="3036960" cy="2566080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1"/>
          <p:cNvSpPr/>
          <p:nvPr/>
        </p:nvSpPr>
        <p:spPr>
          <a:xfrm>
            <a:off x="8404920" y="4488120"/>
            <a:ext cx="1557000" cy="2334240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2"/>
          <p:cNvSpPr/>
          <p:nvPr/>
        </p:nvSpPr>
        <p:spPr>
          <a:xfrm>
            <a:off x="8400240" y="4483440"/>
            <a:ext cx="1566720" cy="2343960"/>
          </a:xfrm>
          <a:custGeom>
            <a:avLst/>
            <a:gdLst/>
            <a:ahLst/>
            <a:rect l="l" t="t" r="r" b="b"/>
            <a:pathLst>
              <a:path w="1567179" h="2344420">
                <a:moveTo>
                  <a:pt x="0" y="2343912"/>
                </a:moveTo>
                <a:lnTo>
                  <a:pt x="1566672" y="2343912"/>
                </a:lnTo>
                <a:lnTo>
                  <a:pt x="1566672" y="0"/>
                </a:lnTo>
                <a:lnTo>
                  <a:pt x="0" y="0"/>
                </a:lnTo>
                <a:lnTo>
                  <a:pt x="0" y="2343912"/>
                </a:lnTo>
                <a:close/>
              </a:path>
            </a:pathLst>
          </a:custGeom>
          <a:noFill/>
          <a:ln w="9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8355600" y="2369520"/>
            <a:ext cx="309780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3600" spc="-7" strike="noStrike">
                <a:solidFill>
                  <a:srgbClr val="2d75b6"/>
                </a:solidFill>
                <a:latin typeface="Times New Roman"/>
              </a:rPr>
              <a:t>Lab batches</a:t>
            </a:r>
            <a:r>
              <a:rPr b="1" lang="en-GB" sz="3600" spc="-46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GB" sz="3600" spc="-7" strike="noStrike">
                <a:solidFill>
                  <a:srgbClr val="2d75b6"/>
                </a:solidFill>
                <a:latin typeface="Times New Roman"/>
              </a:rPr>
              <a:t>list</a:t>
            </a:r>
            <a:endParaRPr b="0" lang="en-GB" sz="3600" spc="-1" strike="noStrike">
              <a:latin typeface="DejaVu Sans"/>
            </a:endParaRPr>
          </a:p>
        </p:txBody>
      </p:sp>
      <p:graphicFrame>
        <p:nvGraphicFramePr>
          <p:cNvPr id="253" name="Table 2"/>
          <p:cNvGraphicFramePr/>
          <p:nvPr/>
        </p:nvGraphicFramePr>
        <p:xfrm>
          <a:off x="7667640" y="3500280"/>
          <a:ext cx="4266720" cy="780840"/>
        </p:xfrm>
        <a:graphic>
          <a:graphicData uri="http://schemas.openxmlformats.org/drawingml/2006/table">
            <a:tbl>
              <a:tblPr/>
              <a:tblGrid>
                <a:gridCol w="609480"/>
                <a:gridCol w="609480"/>
                <a:gridCol w="609480"/>
                <a:gridCol w="609480"/>
                <a:gridCol w="609480"/>
                <a:gridCol w="609480"/>
                <a:gridCol w="609840"/>
              </a:tblGrid>
              <a:tr h="284040">
                <a:tc gridSpan="7"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SET 1: </a:t>
                      </a:r>
                      <a:r>
                        <a:rPr b="1" lang="en-GB" sz="1800" spc="-1" strike="noStrike">
                          <a:solidFill>
                            <a:srgbClr val="c0504d"/>
                          </a:solidFill>
                          <a:latin typeface="Century Schoolbook"/>
                        </a:rPr>
                        <a:t>B1, B3, B5, B7, B9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 marL="9360" marR="936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84040"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</a:tr>
              <a:tr h="284040">
                <a:tc gridSpan="7"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SET 2: </a:t>
                      </a:r>
                      <a:r>
                        <a:rPr b="1" lang="en-GB" sz="1800" spc="-1" strike="noStrike">
                          <a:solidFill>
                            <a:srgbClr val="002060"/>
                          </a:solidFill>
                          <a:latin typeface="Century Schoolbook"/>
                        </a:rPr>
                        <a:t>B2, B4, B6, B8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 marL="9360" marR="936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4" name="Table 3"/>
          <p:cNvGraphicFramePr/>
          <p:nvPr/>
        </p:nvGraphicFramePr>
        <p:xfrm>
          <a:off x="377640" y="155520"/>
          <a:ext cx="7429320" cy="6659280"/>
        </p:xfrm>
        <a:graphic>
          <a:graphicData uri="http://schemas.openxmlformats.org/drawingml/2006/table">
            <a:tbl>
              <a:tblPr/>
              <a:tblGrid>
                <a:gridCol w="786600"/>
                <a:gridCol w="1049040"/>
                <a:gridCol w="4806720"/>
                <a:gridCol w="786960"/>
              </a:tblGrid>
              <a:tr h="22212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 NO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Roll No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Name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Batch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22212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160110036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SARAF PUSHKAR UMESH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CHAUBAL SOUMIL KISHOR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ANSARI MOHAMMAD RAZI MOHAMMAD REHAN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ARYAN AGAL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PRUTHVIRAJ SUNIL NETKE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KUMARESH RAMESH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TRISHANT ROY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B3 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DESHPANDE VARAD PRAMOD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MOHITE INDRAJEET NAGESH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MENON GOVIND RAJESH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AMLEKAR SHRVAN SHRIKRISHNA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KSHIRSAGAR PRANAV BAPU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VYANKTESH ISHWARCHANDRA NAGRE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CHITRANGNA BHATT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ANKIT S BATTISE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RAHUL KUMAR MEENA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B8 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16D170018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PREMANSHU KUMAR SINGH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B7 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ADITI MAHAJAN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AAYUSH GARG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SOURABH SURAGE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MANOJ VISHWAKARMA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B7 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ABHISHEK SISODIYA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ANSHUL MAHOR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SATYAPRAJNA SARTHAK SAHOO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PRABHAT RANJAN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KONDETI ISAIAH BENEDICT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16D170031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ANANT TARANIYA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b050"/>
                          </a:solidFill>
                          <a:latin typeface="Century Schoolbook"/>
                        </a:rPr>
                        <a:t>15D170028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SOUMYA PRAMANIK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04920" y="90360"/>
            <a:ext cx="10302120" cy="1186920"/>
          </a:xfrm>
          <a:prstGeom prst="rect">
            <a:avLst/>
          </a:prstGeom>
          <a:noFill/>
          <a:ln>
            <a:noFill/>
          </a:ln>
        </p:spPr>
        <p:txBody>
          <a:bodyPr lIns="0" rIns="0" tIns="41760" bIns="0"/>
          <a:p>
            <a:pPr marL="2549520">
              <a:lnSpc>
                <a:spcPct val="100000"/>
              </a:lnSpc>
            </a:pP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EN 319 Course</a:t>
            </a:r>
            <a:r>
              <a:rPr b="1" lang="en-US" sz="3600" spc="-106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Schedule '18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56" name="Table 2"/>
          <p:cNvGraphicFramePr/>
          <p:nvPr/>
        </p:nvGraphicFramePr>
        <p:xfrm>
          <a:off x="1828800" y="838080"/>
          <a:ext cx="8147880" cy="5334480"/>
        </p:xfrm>
        <a:graphic>
          <a:graphicData uri="http://schemas.openxmlformats.org/drawingml/2006/table">
            <a:tbl>
              <a:tblPr/>
              <a:tblGrid>
                <a:gridCol w="4014000"/>
                <a:gridCol w="4133880"/>
              </a:tblGrid>
              <a:tr h="353160">
                <a:tc>
                  <a:txBody>
                    <a:bodyPr lIns="0" rIns="0" tIns="0" bIns="0"/>
                    <a:p>
                      <a:pPr marL="28512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1f5f"/>
                          </a:solidFill>
                          <a:latin typeface="Times New Roman"/>
                        </a:rPr>
                        <a:t>Date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b8c9"/>
                    </a:solidFill>
                  </a:tcPr>
                </a:tc>
                <a:tc>
                  <a:txBody>
                    <a:bodyPr lIns="0" rIns="0" tIns="0" bIns="0"/>
                    <a:p>
                      <a:pPr marL="28368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7" strike="noStrike">
                          <a:solidFill>
                            <a:srgbClr val="001f5f"/>
                          </a:solidFill>
                          <a:latin typeface="Times New Roman"/>
                        </a:rPr>
                        <a:t>Schedule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b8c9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17 / 7 /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80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1800" spc="-7" strike="noStrike">
                          <a:solidFill>
                            <a:srgbClr val="6f2f9f"/>
                          </a:solidFill>
                          <a:latin typeface="Times New Roman"/>
                        </a:rPr>
                        <a:t>Introduction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24 / 7 /</a:t>
                      </a:r>
                      <a:r>
                        <a:rPr b="1" lang="en-GB" sz="1800" spc="-11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1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148968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31 / 7 / 2018                                      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22184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1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c0504d"/>
                          </a:solidFill>
                          <a:latin typeface="Times New Roman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c0504d"/>
                          </a:solidFill>
                          <a:latin typeface="Times New Roman"/>
                        </a:rPr>
                        <a:t>07 / 8 /</a:t>
                      </a:r>
                      <a:r>
                        <a:rPr b="1" lang="en-GB" sz="1800" spc="-114" strike="noStrike">
                          <a:solidFill>
                            <a:srgbClr val="c0504d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c0504d"/>
                          </a:solidFill>
                          <a:latin typeface="Times New Roman"/>
                        </a:rPr>
                        <a:t>2018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7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    </a:t>
                      </a:r>
                      <a:r>
                        <a:rPr b="1" lang="en-GB" sz="1800" spc="-7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MCQ</a:t>
                      </a:r>
                      <a:r>
                        <a:rPr b="1" lang="en-GB" sz="1800" spc="-60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Exam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14 / 8 /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2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21 / 8 /</a:t>
                      </a:r>
                      <a:r>
                        <a:rPr b="1" lang="en-GB" sz="1800" spc="-11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2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28 / 8 /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3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04 / 9 /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3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marL="146052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18 / 9 / 2018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4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marL="14479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25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/ 9 /</a:t>
                      </a:r>
                      <a:r>
                        <a:rPr b="1" lang="en-GB" sz="1800" spc="-9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4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marL="140472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09/ 10 /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r>
                        <a:rPr b="1" lang="en-GB" sz="1800" spc="-9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5 (Set</a:t>
                      </a:r>
                      <a:r>
                        <a:rPr b="1" lang="en-GB" sz="18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353160">
                <a:tc>
                  <a:txBody>
                    <a:bodyPr lIns="0" rIns="0" tIns="0" bIns="0"/>
                    <a:p>
                      <a:pPr marL="140472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16/ 10 /</a:t>
                      </a:r>
                      <a:r>
                        <a:rPr b="1" lang="en-GB" sz="18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10616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 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Experiment 5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(Set</a:t>
                      </a:r>
                      <a:r>
                        <a:rPr b="1" lang="en-GB" sz="1800" spc="-92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1433160">
                        <a:lnSpc>
                          <a:spcPct val="100000"/>
                        </a:lnSpc>
                        <a:spcBef>
                          <a:spcPts val="258"/>
                        </a:spcBef>
                      </a:pPr>
                      <a:r>
                        <a:rPr b="1" lang="en-GB" sz="1800" spc="-1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23 / 10 /</a:t>
                      </a:r>
                      <a:r>
                        <a:rPr b="1" lang="en-GB" sz="1800" spc="-114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2018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694800">
                        <a:lnSpc>
                          <a:spcPct val="100000"/>
                        </a:lnSpc>
                        <a:spcBef>
                          <a:spcPts val="258"/>
                        </a:spcBef>
                      </a:pPr>
                      <a:r>
                        <a:rPr b="1" lang="en-GB" sz="1800" spc="-1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      </a:t>
                      </a:r>
                      <a:r>
                        <a:rPr b="1" lang="en-GB" sz="1800" spc="-1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Finalisation of </a:t>
                      </a:r>
                      <a:r>
                        <a:rPr b="1" lang="en-GB" sz="1800" spc="-7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marks</a:t>
                      </a:r>
                      <a:r>
                        <a:rPr b="1" lang="en-GB" sz="1800" spc="-92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7030a0"/>
                          </a:solidFill>
                          <a:latin typeface="Times New Roman"/>
                        </a:rPr>
                        <a:t>(50%)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</a:tbl>
          </a:graphicData>
        </a:graphic>
      </p:graphicFrame>
      <p:sp>
        <p:nvSpPr>
          <p:cNvPr id="257" name="CustomShape 3"/>
          <p:cNvSpPr/>
          <p:nvPr/>
        </p:nvSpPr>
        <p:spPr>
          <a:xfrm>
            <a:off x="7010280" y="6324480"/>
            <a:ext cx="46573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c00000"/>
                </a:solidFill>
                <a:latin typeface="Times New Roman"/>
              </a:rPr>
              <a:t>Submission at</a:t>
            </a:r>
            <a:r>
              <a:rPr b="1" lang="en-GB" sz="2000" spc="-114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c00000"/>
                </a:solidFill>
                <a:latin typeface="Times New Roman"/>
              </a:rPr>
              <a:t>Power Engineering Lab</a:t>
            </a:r>
            <a:endParaRPr b="0" lang="en-GB" sz="2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75200" y="796320"/>
            <a:ext cx="10900080" cy="18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456840">
              <a:lnSpc>
                <a:spcPct val="100000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Grading</a:t>
            </a:r>
            <a:r>
              <a:rPr b="1" lang="en-GB" sz="24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Scheme:</a:t>
            </a:r>
            <a:endParaRPr b="0" lang="en-GB" sz="2400" spc="-1" strike="noStrike">
              <a:latin typeface="DejaVu Sans"/>
            </a:endParaRPr>
          </a:p>
          <a:p>
            <a:pPr marL="1431360" algn="ctr">
              <a:lnSpc>
                <a:spcPts val="2594"/>
              </a:lnSpc>
              <a:spcBef>
                <a:spcPts val="420"/>
              </a:spcBef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&gt;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 conduction, viva,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report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and MCQs : </a:t>
            </a:r>
            <a:r>
              <a:rPr b="1" lang="en-GB" sz="2400" spc="-21" strike="noStrike">
                <a:solidFill>
                  <a:srgbClr val="ff0000"/>
                </a:solidFill>
                <a:latin typeface="Times New Roman"/>
              </a:rPr>
              <a:t>40%+10%</a:t>
            </a:r>
            <a:endParaRPr b="0" lang="en-GB" sz="2400" spc="-1" strike="noStrike">
              <a:latin typeface="DejaVu Sans"/>
            </a:endParaRPr>
          </a:p>
          <a:p>
            <a:pPr marL="1431360" algn="ctr">
              <a:lnSpc>
                <a:spcPts val="2594"/>
              </a:lnSpc>
              <a:spcBef>
                <a:spcPts val="420"/>
              </a:spcBef>
            </a:pPr>
            <a:r>
              <a:rPr b="1" lang="en-GB" sz="2400" spc="-21" strike="noStrike">
                <a:solidFill>
                  <a:srgbClr val="000000"/>
                </a:solidFill>
                <a:latin typeface="Times New Roman"/>
              </a:rPr>
              <a:t>(Averaged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GB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5</a:t>
            </a:r>
            <a:r>
              <a:rPr b="0" lang="en-GB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experiments)</a:t>
            </a:r>
            <a:endParaRPr b="0" lang="en-GB" sz="2400" spc="-1" strike="noStrike">
              <a:latin typeface="DejaVu Sans"/>
            </a:endParaRPr>
          </a:p>
          <a:p>
            <a:pPr marL="1434600" algn="ctr">
              <a:lnSpc>
                <a:spcPct val="100000"/>
              </a:lnSpc>
              <a:spcBef>
                <a:spcPts val="431"/>
              </a:spcBef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&gt; Examination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(individual</a:t>
            </a:r>
            <a:r>
              <a:rPr b="1" lang="en-GB" sz="24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basis)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50%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75200" y="2347920"/>
            <a:ext cx="473184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456840">
              <a:lnSpc>
                <a:spcPct val="100000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Each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lab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 is for </a:t>
            </a: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50</a:t>
            </a:r>
            <a:r>
              <a:rPr b="1" lang="en-GB" sz="2400" spc="-114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marks: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5484240" y="2347920"/>
            <a:ext cx="4573800" cy="23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conduction: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10</a:t>
            </a:r>
            <a:r>
              <a:rPr b="1" lang="en-GB" sz="2400" spc="-5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marks</a:t>
            </a:r>
            <a:endParaRPr b="0" lang="en-GB" sz="2400" spc="-1" strike="noStrike">
              <a:latin typeface="DejaVu Sans"/>
            </a:endParaRPr>
          </a:p>
          <a:p>
            <a:pPr marL="2472840">
              <a:lnSpc>
                <a:spcPct val="100000"/>
              </a:lnSpc>
              <a:spcBef>
                <a:spcPts val="420"/>
              </a:spcBef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viva: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10</a:t>
            </a:r>
            <a:r>
              <a:rPr b="1" lang="en-GB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marks</a:t>
            </a:r>
            <a:endParaRPr b="0" lang="en-GB" sz="2400" spc="-1" strike="noStrike">
              <a:latin typeface="DejaVu Sans"/>
            </a:endParaRPr>
          </a:p>
          <a:p>
            <a:pPr marL="2167200">
              <a:lnSpc>
                <a:spcPct val="100000"/>
              </a:lnSpc>
              <a:spcBef>
                <a:spcPts val="434"/>
              </a:spcBef>
            </a:pP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report: </a:t>
            </a:r>
            <a:r>
              <a:rPr b="1" lang="en-GB" sz="2400" spc="-1" strike="noStrike">
                <a:solidFill>
                  <a:srgbClr val="558ed5"/>
                </a:solidFill>
                <a:latin typeface="Times New Roman"/>
              </a:rPr>
              <a:t>30</a:t>
            </a:r>
            <a:r>
              <a:rPr b="1" lang="en-GB" sz="2400" spc="-72" strike="noStrike">
                <a:solidFill>
                  <a:srgbClr val="558ed5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marks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475200" y="3607200"/>
            <a:ext cx="4388040" cy="11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456840">
              <a:lnSpc>
                <a:spcPct val="100000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Exam in 2 sessions (4</a:t>
            </a:r>
            <a:r>
              <a:rPr b="1" lang="en-GB" sz="2400" spc="-10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batches)</a:t>
            </a:r>
            <a:endParaRPr b="0" lang="en-GB" sz="2400" spc="-1" strike="noStrike">
              <a:latin typeface="DejaVu Sans"/>
            </a:endParaRPr>
          </a:p>
          <a:p>
            <a:pPr marL="469800" indent="-456840">
              <a:lnSpc>
                <a:spcPct val="100000"/>
              </a:lnSpc>
              <a:spcBef>
                <a:spcPts val="42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this</a:t>
            </a:r>
            <a:r>
              <a:rPr b="1" lang="en-GB" sz="2400" spc="-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year: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75200" y="5706000"/>
            <a:ext cx="75466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456840">
              <a:lnSpc>
                <a:spcPct val="100000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Exam format: viva, experiment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conduction and</a:t>
            </a:r>
            <a:r>
              <a:rPr b="1" lang="en-GB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report </a:t>
            </a:r>
            <a:endParaRPr b="0" lang="en-GB" sz="2400" spc="-1" strike="noStrike">
              <a:latin typeface="DejaVu Sans"/>
            </a:endParaRPr>
          </a:p>
        </p:txBody>
      </p:sp>
      <p:graphicFrame>
        <p:nvGraphicFramePr>
          <p:cNvPr id="263" name="Table 6"/>
          <p:cNvGraphicFramePr/>
          <p:nvPr/>
        </p:nvGraphicFramePr>
        <p:xfrm>
          <a:off x="2562840" y="4501440"/>
          <a:ext cx="7719480" cy="1188360"/>
        </p:xfrm>
        <a:graphic>
          <a:graphicData uri="http://schemas.openxmlformats.org/drawingml/2006/table">
            <a:tbl>
              <a:tblPr/>
              <a:tblGrid>
                <a:gridCol w="3665880"/>
                <a:gridCol w="4053600"/>
              </a:tblGrid>
              <a:tr h="305280">
                <a:tc>
                  <a:txBody>
                    <a:bodyPr lIns="0" rIns="0" tIns="0" bIns="0"/>
                    <a:p>
                      <a:pPr marL="20448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2000" spc="4" strike="noStrike">
                          <a:solidFill>
                            <a:srgbClr val="001f5f"/>
                          </a:solidFill>
                          <a:latin typeface="Times New Roman"/>
                        </a:rPr>
                        <a:t>Date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e9000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2000" spc="-1" strike="noStrike">
                          <a:solidFill>
                            <a:srgbClr val="001f5f"/>
                          </a:solidFill>
                          <a:latin typeface="Times New Roman"/>
                        </a:rPr>
                        <a:t>Schedule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e9000"/>
                    </a:solidFill>
                  </a:tcPr>
                </a:tc>
              </a:tr>
              <a:tr h="610200">
                <a:tc>
                  <a:txBody>
                    <a:bodyPr lIns="0" rIns="0" tIns="0" bIns="0"/>
                    <a:p>
                      <a:pPr marL="25164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20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30 </a:t>
                      </a:r>
                      <a:r>
                        <a:rPr b="1" lang="en-GB" sz="2000" spc="-1" strike="noStrike">
                          <a:solidFill>
                            <a:srgbClr val="6f2f9f"/>
                          </a:solidFill>
                          <a:latin typeface="Times New Roman"/>
                        </a:rPr>
                        <a:t>/ 10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/</a:t>
                      </a:r>
                      <a:r>
                        <a:rPr b="1" lang="en-GB" sz="2000" spc="-11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 lIns="0" rIns="0" tIns="0" bIns="0"/>
                    <a:p>
                      <a:pPr algn="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2000" spc="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Day</a:t>
                      </a:r>
                      <a:r>
                        <a:rPr b="1" lang="en-GB" sz="2000" spc="-15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	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( </a:t>
                      </a:r>
                      <a:r>
                        <a:rPr b="1" lang="en-GB" sz="2000" spc="-1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Batches: A1 &amp; A2</a:t>
                      </a:r>
                      <a:r>
                        <a:rPr b="1" lang="en-GB" sz="2000" spc="-231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1efd9"/>
                    </a:solidFill>
                  </a:tcPr>
                </a:tc>
              </a:tr>
              <a:tr h="610200">
                <a:tc>
                  <a:txBody>
                    <a:bodyPr lIns="0" rIns="0" tIns="0" bIns="0"/>
                    <a:p>
                      <a:pPr marL="25164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2000" spc="-1" strike="noStrike">
                          <a:solidFill>
                            <a:srgbClr val="ff0000"/>
                          </a:solidFill>
                          <a:latin typeface="Times New Roman"/>
                        </a:rPr>
                        <a:t>31 </a:t>
                      </a:r>
                      <a:r>
                        <a:rPr b="1" lang="en-GB" sz="2000" spc="-1" strike="noStrike">
                          <a:solidFill>
                            <a:srgbClr val="6f2f9f"/>
                          </a:solidFill>
                          <a:latin typeface="Times New Roman"/>
                        </a:rPr>
                        <a:t>/ 10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/</a:t>
                      </a:r>
                      <a:r>
                        <a:rPr b="1" lang="en-GB" sz="2000" spc="-12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2018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 lIns="0" rIns="0" tIns="0" bIns="0"/>
                    <a:p>
                      <a:pPr algn="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2000" spc="4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Day</a:t>
                      </a:r>
                      <a:r>
                        <a:rPr b="1" lang="en-GB" sz="2000" spc="-15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	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( </a:t>
                      </a:r>
                      <a:r>
                        <a:rPr b="1" lang="en-GB" sz="2000" spc="-1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Batches: B1 &amp; B2</a:t>
                      </a:r>
                      <a:r>
                        <a:rPr b="1" lang="en-GB" sz="2000" spc="-225" strike="noStrike">
                          <a:solidFill>
                            <a:srgbClr val="c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20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b="0" lang="en-GB" sz="20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264" name="TextShape 7"/>
          <p:cNvSpPr txBox="1"/>
          <p:nvPr/>
        </p:nvSpPr>
        <p:spPr>
          <a:xfrm>
            <a:off x="944640" y="67680"/>
            <a:ext cx="10302120" cy="1197360"/>
          </a:xfrm>
          <a:prstGeom prst="rect">
            <a:avLst/>
          </a:prstGeom>
          <a:noFill/>
          <a:ln>
            <a:noFill/>
          </a:ln>
        </p:spPr>
        <p:txBody>
          <a:bodyPr lIns="0" rIns="0" tIns="52200" bIns="0"/>
          <a:p>
            <a:pPr marL="3115800">
              <a:lnSpc>
                <a:spcPct val="100000"/>
              </a:lnSpc>
            </a:pP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Course</a:t>
            </a:r>
            <a:r>
              <a:rPr b="1" lang="en-US" sz="3600" spc="-66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grading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381640" y="5072040"/>
            <a:ext cx="6543360" cy="12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2280" bIns="0"/>
          <a:p>
            <a:pPr marL="3265920">
              <a:lnSpc>
                <a:spcPct val="100000"/>
              </a:lnSpc>
            </a:pPr>
            <a:r>
              <a:rPr b="1" lang="en-GB" sz="3600" spc="-1" strike="noStrike">
                <a:solidFill>
                  <a:srgbClr val="2d75b6"/>
                </a:solidFill>
                <a:latin typeface="Times New Roman"/>
              </a:rPr>
              <a:t>Lab Exam batches</a:t>
            </a:r>
            <a:r>
              <a:rPr b="1" lang="en-GB" sz="3600" spc="-92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GB" sz="3600" spc="-7" strike="noStrike">
                <a:solidFill>
                  <a:srgbClr val="2d75b6"/>
                </a:solidFill>
                <a:latin typeface="Times New Roman"/>
              </a:rPr>
              <a:t>list</a:t>
            </a:r>
            <a:endParaRPr b="0" lang="en-GB" sz="3600" spc="-1" strike="noStrike">
              <a:latin typeface="DejaVu Sans"/>
            </a:endParaRPr>
          </a:p>
        </p:txBody>
      </p:sp>
      <p:graphicFrame>
        <p:nvGraphicFramePr>
          <p:cNvPr id="266" name="Table 2"/>
          <p:cNvGraphicFramePr/>
          <p:nvPr/>
        </p:nvGraphicFramePr>
        <p:xfrm>
          <a:off x="7667640" y="4000680"/>
          <a:ext cx="4357440" cy="475920"/>
        </p:xfrm>
        <a:graphic>
          <a:graphicData uri="http://schemas.openxmlformats.org/drawingml/2006/table">
            <a:tbl>
              <a:tblPr/>
              <a:tblGrid>
                <a:gridCol w="688320"/>
                <a:gridCol w="2667960"/>
                <a:gridCol w="500400"/>
                <a:gridCol w="500760"/>
              </a:tblGrid>
              <a:tr h="832680">
                <a:tc gridSpan="4"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TIMINGS </a:t>
                      </a:r>
                      <a:endParaRPr b="0" lang="en-GB" sz="1800" spc="-1" strike="noStrike">
                        <a:latin typeface="DejaVu San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1:55 TO 3:55 AND 4:00 TO 6:00 PM 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 marL="9360" marR="9360"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284040">
                <a:tc>
                  <a:tcPr marL="9360" marR="9360">
                    <a:noFill/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on BOTH DAYS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  <a:tc>
                  <a:tcPr marL="9360" marR="9360">
                    <a:noFill/>
                  </a:tcPr>
                </a:tc>
              </a:tr>
            </a:tbl>
          </a:graphicData>
        </a:graphic>
      </p:graphicFrame>
      <p:graphicFrame>
        <p:nvGraphicFramePr>
          <p:cNvPr id="267" name="Table 3"/>
          <p:cNvGraphicFramePr/>
          <p:nvPr/>
        </p:nvGraphicFramePr>
        <p:xfrm>
          <a:off x="7953480" y="714240"/>
          <a:ext cx="4000320" cy="2785680"/>
        </p:xfrm>
        <a:graphic>
          <a:graphicData uri="http://schemas.openxmlformats.org/drawingml/2006/table">
            <a:tbl>
              <a:tblPr/>
              <a:tblGrid>
                <a:gridCol w="1071360"/>
                <a:gridCol w="1214280"/>
                <a:gridCol w="1714680"/>
              </a:tblGrid>
              <a:tr h="284040">
                <a:tc>
                  <a:tcPr marL="9360" marR="9360"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360" marR="9360"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360" marR="9360"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24696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Batches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Exam Day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No. of students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solidFill>
                      <a:srgbClr val="c6d9f1"/>
                    </a:solidFill>
                  </a:tcPr>
                </a:tc>
              </a:tr>
              <a:tr h="29376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953735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9376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b05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206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36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60497b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solidFill>
                      <a:srgbClr val="c6d9f1"/>
                    </a:solidFill>
                  </a:tcPr>
                </a:tc>
              </a:tr>
              <a:tr h="245880"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8" name="Table 4"/>
          <p:cNvGraphicFramePr/>
          <p:nvPr/>
        </p:nvGraphicFramePr>
        <p:xfrm>
          <a:off x="95040" y="126720"/>
          <a:ext cx="7429320" cy="6659280"/>
        </p:xfrm>
        <a:graphic>
          <a:graphicData uri="http://schemas.openxmlformats.org/drawingml/2006/table">
            <a:tbl>
              <a:tblPr/>
              <a:tblGrid>
                <a:gridCol w="786600"/>
                <a:gridCol w="1049040"/>
                <a:gridCol w="4806720"/>
                <a:gridCol w="786960"/>
              </a:tblGrid>
              <a:tr h="22212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 NO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Roll No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Name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Batch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2228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160110036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SARAF PUSHKAR UMESH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CHAUBAL SOUMIL KISHOR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ANSARI MOHAMMAD RAZI MOHAMMAD REHAN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ARYAN AGAL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PRUTHVIRAJ SUNIL NETKE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KUMARESH RAMESH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TRISHANT ROY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DESHPANDE VARAD PRAMOD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MOHITE INDRAJEET NAGESH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MENON GOVIND RAJESH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AMLEKAR SHRVAN SHRIKRISHNA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KSHIRSAGAR PRANAV BAPU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VYANKTESH ISHWARCHANDRA NAGRE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CHITRANGNA BHATT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ANKIT S BATTISE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RAHUL KUMAR MEENA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16D170018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PREMANSHU KUMAR SINGH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ADITI MAHAJAN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AAYUSH GARG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20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SOURABH SURAGE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MANOJ VISHWAKARMA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ABHISHEK SISODIYA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23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ANSHUL MAHOR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24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SATYAPRAJNA SARTHAK SAHOO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25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ff0000"/>
                          </a:solidFill>
                          <a:latin typeface="Century Schoolbook"/>
                        </a:rPr>
                        <a:t>16D170027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PRABHAT RANJAN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26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16D170029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KONDETI ISAIAH BENEDICT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27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16D170031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ANANT TARANIYA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435240"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b050"/>
                          </a:solidFill>
                          <a:latin typeface="Century Schoolbook"/>
                        </a:rPr>
                        <a:t>15D170028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8640" rIns="8640" tIns="864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SOUMYA PRAMANIK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8640" marR="86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 lIns="9360" rIns="9360" tIns="936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  <a:endParaRPr b="0" lang="en-GB" sz="1400" spc="-1" strike="noStrike">
                        <a:latin typeface="DejaVu Sans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91040" y="714240"/>
            <a:ext cx="11092320" cy="762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7164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All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Students </a:t>
            </a:r>
            <a:r>
              <a:rPr b="1" lang="en-GB" sz="2400" spc="-21" strike="noStrike">
                <a:solidFill>
                  <a:srgbClr val="000000"/>
                </a:solidFill>
                <a:latin typeface="Times New Roman"/>
              </a:rPr>
              <a:t>are</a:t>
            </a:r>
            <a:r>
              <a:rPr b="1" lang="en-GB" sz="24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to:</a:t>
            </a:r>
            <a:endParaRPr b="0" lang="en-GB" sz="2400" spc="-1" strike="noStrike">
              <a:latin typeface="DejaVu Sans"/>
            </a:endParaRPr>
          </a:p>
          <a:p>
            <a:pPr marL="241200" indent="-228240">
              <a:lnSpc>
                <a:spcPts val="2591"/>
              </a:lnSpc>
              <a:spcBef>
                <a:spcPts val="1035"/>
              </a:spcBef>
              <a:buClr>
                <a:srgbClr val="c00000"/>
              </a:buClr>
              <a:buFont typeface="Wingdings" charset="2"/>
              <a:buChar char=""/>
            </a:pP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     </a:t>
            </a: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Read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manuals, material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provided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come </a:t>
            </a:r>
            <a:r>
              <a:rPr b="1" lang="en-GB" sz="2400" spc="-15" strike="noStrike">
                <a:solidFill>
                  <a:srgbClr val="000000"/>
                </a:solidFill>
                <a:latin typeface="Times New Roman"/>
              </a:rPr>
              <a:t>prepared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viva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 to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be</a:t>
            </a:r>
            <a:r>
              <a:rPr b="1" lang="en-GB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conducted.</a:t>
            </a:r>
            <a:endParaRPr b="0" lang="en-GB" sz="2400" spc="-1" strike="noStrike">
              <a:latin typeface="DejaVu Sans"/>
            </a:endParaRPr>
          </a:p>
          <a:p>
            <a:pPr marL="619200" indent="-606240">
              <a:lnSpc>
                <a:spcPts val="2735"/>
              </a:lnSpc>
              <a:spcBef>
                <a:spcPts val="680"/>
              </a:spcBef>
              <a:buClr>
                <a:srgbClr val="c00000"/>
              </a:buClr>
              <a:buFont typeface="Wingdings" charset="2"/>
              <a:buChar char=""/>
            </a:pP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Attend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all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lab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sessions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and conduct the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experiments </a:t>
            </a: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as per the</a:t>
            </a:r>
            <a:r>
              <a:rPr b="1" lang="en-GB" sz="2400" spc="32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instructions</a:t>
            </a:r>
            <a:endParaRPr b="0" lang="en-GB" sz="2400" spc="-1" strike="noStrike">
              <a:latin typeface="DejaVu Sans"/>
            </a:endParaRPr>
          </a:p>
          <a:p>
            <a:pPr marL="241200">
              <a:lnSpc>
                <a:spcPts val="2735"/>
              </a:lnSpc>
            </a:pP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provided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by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the</a:t>
            </a:r>
            <a:r>
              <a:rPr b="1" lang="en-GB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66" strike="noStrike">
                <a:solidFill>
                  <a:srgbClr val="000000"/>
                </a:solidFill>
                <a:latin typeface="Times New Roman"/>
              </a:rPr>
              <a:t>TAs</a:t>
            </a:r>
            <a:endParaRPr b="0" lang="en-GB" sz="2400" spc="-1" strike="noStrike">
              <a:latin typeface="DejaVu Sans"/>
            </a:endParaRPr>
          </a:p>
          <a:p>
            <a:pPr marL="241200" indent="-228240">
              <a:lnSpc>
                <a:spcPts val="2591"/>
              </a:lnSpc>
              <a:spcBef>
                <a:spcPts val="1035"/>
              </a:spcBef>
              <a:buClr>
                <a:srgbClr val="c00000"/>
              </a:buClr>
              <a:buFont typeface="Wingdings" charset="2"/>
              <a:buChar char=""/>
            </a:pP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     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Submit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completed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reports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as per prescribed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format of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conducted  in the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previous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lab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 at the </a:t>
            </a: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beginning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of the next</a:t>
            </a:r>
            <a:r>
              <a:rPr b="1" lang="en-GB" sz="24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</a:t>
            </a:r>
            <a:endParaRPr b="0" lang="en-GB" sz="2400" spc="-1" strike="noStrike">
              <a:latin typeface="DejaVu Sans"/>
            </a:endParaRPr>
          </a:p>
          <a:p>
            <a:pPr marL="330840" indent="-317880">
              <a:lnSpc>
                <a:spcPct val="100000"/>
              </a:lnSpc>
              <a:spcBef>
                <a:spcPts val="669"/>
              </a:spcBef>
              <a:buClr>
                <a:srgbClr val="c00000"/>
              </a:buClr>
              <a:buFont typeface="Wingdings" charset="2"/>
              <a:buChar char=""/>
            </a:pPr>
            <a:r>
              <a:rPr b="1" lang="en-GB" sz="2400" spc="-15" strike="noStrike">
                <a:solidFill>
                  <a:srgbClr val="000000"/>
                </a:solidFill>
                <a:latin typeface="Times New Roman"/>
              </a:rPr>
              <a:t>     </a:t>
            </a:r>
            <a:r>
              <a:rPr b="1" lang="en-GB" sz="2400" spc="-15" strike="noStrike">
                <a:solidFill>
                  <a:srgbClr val="000000"/>
                </a:solidFill>
                <a:latin typeface="Times New Roman"/>
              </a:rPr>
              <a:t>Ensure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safety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during the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conduction of experiments (No Loose hangings items)</a:t>
            </a:r>
            <a:endParaRPr b="0" lang="en-GB" sz="2400" spc="-1" strike="noStrike">
              <a:latin typeface="DejaVu Sans"/>
            </a:endParaRPr>
          </a:p>
          <a:p>
            <a:pPr marL="12600">
              <a:lnSpc>
                <a:spcPct val="100000"/>
              </a:lnSpc>
              <a:spcBef>
                <a:spcPts val="1551"/>
              </a:spcBef>
            </a:pP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NOTE:</a:t>
            </a:r>
            <a:endParaRPr b="0" lang="en-GB" sz="2400" spc="-1" strike="noStrike">
              <a:latin typeface="DejaVu Sans"/>
            </a:endParaRPr>
          </a:p>
          <a:p>
            <a:pPr marL="469800" indent="-456840">
              <a:lnSpc>
                <a:spcPts val="2591"/>
              </a:lnSpc>
              <a:spcBef>
                <a:spcPts val="1035"/>
              </a:spcBef>
              <a:buClr>
                <a:srgbClr val="c00000"/>
              </a:buClr>
              <a:buFont typeface="Wingdings" charset="2"/>
              <a:buAutoNum type="arabicPeriod"/>
            </a:pP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Students </a:t>
            </a:r>
            <a:r>
              <a:rPr b="1" lang="en-GB" sz="2400" spc="-21" strike="noStrike">
                <a:solidFill>
                  <a:srgbClr val="000000"/>
                </a:solidFill>
                <a:latin typeface="Times New Roman"/>
              </a:rPr>
              <a:t>are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expected to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inside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lab </a:t>
            </a:r>
            <a:r>
              <a:rPr b="1" lang="en-GB" sz="2400" spc="-35" strike="noStrike">
                <a:solidFill>
                  <a:srgbClr val="c00000"/>
                </a:solidFill>
                <a:latin typeface="Times New Roman"/>
              </a:rPr>
              <a:t>STRICTLY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5 minutes prior to the  starting of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lab</a:t>
            </a:r>
            <a:r>
              <a:rPr b="1" lang="en-GB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sessions. </a:t>
            </a:r>
            <a:r>
              <a:rPr b="1" lang="en-GB" sz="2400" spc="-1" strike="noStrike" u="sng">
                <a:solidFill>
                  <a:srgbClr val="604a7b"/>
                </a:solidFill>
                <a:uFillTx/>
                <a:latin typeface="Times New Roman"/>
              </a:rPr>
              <a:t>(Penalty of 1 mark/minute till 1405h!!)</a:t>
            </a:r>
            <a:endParaRPr b="0" lang="en-GB" sz="2400" spc="-1" strike="noStrike">
              <a:latin typeface="DejaVu Sans"/>
            </a:endParaRPr>
          </a:p>
          <a:p>
            <a:pPr marL="12600">
              <a:lnSpc>
                <a:spcPct val="100000"/>
              </a:lnSpc>
              <a:spcBef>
                <a:spcPts val="686"/>
              </a:spcBef>
            </a:pPr>
            <a:r>
              <a:rPr b="1" lang="en-GB" sz="2400" spc="-21" strike="noStrike">
                <a:solidFill>
                  <a:srgbClr val="c00000"/>
                </a:solidFill>
                <a:latin typeface="Times New Roman"/>
              </a:rPr>
              <a:t>2.   </a:t>
            </a:r>
            <a:r>
              <a:rPr b="1" lang="en-GB" sz="2400" spc="-21" strike="noStrike">
                <a:solidFill>
                  <a:srgbClr val="000000"/>
                </a:solidFill>
                <a:latin typeface="Times New Roman"/>
              </a:rPr>
              <a:t>Wearing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shoes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is </a:t>
            </a:r>
            <a:r>
              <a:rPr b="1" lang="en-GB" sz="2400" spc="-15" strike="noStrike">
                <a:solidFill>
                  <a:srgbClr val="c00000"/>
                </a:solidFill>
                <a:latin typeface="Times New Roman"/>
              </a:rPr>
              <a:t>COMPULSORY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 all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the lab</a:t>
            </a:r>
            <a:r>
              <a:rPr b="1" lang="en-GB" sz="2400" spc="-9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sessions.</a:t>
            </a:r>
            <a:endParaRPr b="0" lang="en-GB" sz="2400" spc="-1" strike="noStrike">
              <a:latin typeface="DejaVu Sans"/>
            </a:endParaRPr>
          </a:p>
          <a:p>
            <a:pPr marL="469800" indent="-456840">
              <a:lnSpc>
                <a:spcPct val="100000"/>
              </a:lnSpc>
              <a:spcBef>
                <a:spcPts val="686"/>
              </a:spcBef>
              <a:buClr>
                <a:srgbClr val="c00000"/>
              </a:buClr>
              <a:buFont typeface="Wingdings" charset="2"/>
              <a:buAutoNum type="arabicPeriod" startAt="3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NO USE OF MOBILE in the lab (penalty) </a:t>
            </a:r>
            <a:endParaRPr b="0" lang="en-GB" sz="2400" spc="-1" strike="noStrike">
              <a:latin typeface="DejaVu Sans"/>
            </a:endParaRPr>
          </a:p>
          <a:p>
            <a:pPr marL="469800" indent="-456840">
              <a:lnSpc>
                <a:spcPct val="100000"/>
              </a:lnSpc>
              <a:spcBef>
                <a:spcPts val="686"/>
              </a:spcBef>
              <a:buClr>
                <a:srgbClr val="c00000"/>
              </a:buClr>
              <a:buFont typeface="Wingdings" charset="2"/>
              <a:buAutoNum type="arabicPeriod" startAt="3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Keep mobiles in </a:t>
            </a:r>
            <a:r>
              <a:rPr b="1" lang="en-GB" sz="2400" spc="-1" strike="noStrike">
                <a:solidFill>
                  <a:srgbClr val="c0504d"/>
                </a:solidFill>
                <a:latin typeface="Times New Roman"/>
              </a:rPr>
              <a:t>SILENT MODE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when leaving outside in your bag .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3466080" y="154800"/>
            <a:ext cx="425988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Rules and</a:t>
            </a:r>
            <a:r>
              <a:rPr b="1" lang="en-US" sz="3600" spc="-15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12" strike="noStrike">
                <a:solidFill>
                  <a:srgbClr val="2d75b6"/>
                </a:solidFill>
                <a:latin typeface="Times New Roman"/>
              </a:rPr>
              <a:t>regulations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971800" y="1371600"/>
            <a:ext cx="6171840" cy="58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71640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Viva                            40 min</a:t>
            </a:r>
            <a:endParaRPr b="0" lang="en-GB" sz="3600" spc="-1" strike="noStrike">
              <a:latin typeface="DejaVu Sans"/>
            </a:endParaRPr>
          </a:p>
          <a:p>
            <a:pPr marL="71640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Presentation              20 min</a:t>
            </a:r>
            <a:endParaRPr b="0" lang="en-GB" sz="3600" spc="-1" strike="noStrike">
              <a:latin typeface="DejaVu Sans"/>
            </a:endParaRPr>
          </a:p>
          <a:p>
            <a:pPr marL="71640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e46c0a"/>
                </a:solidFill>
                <a:latin typeface="Times New Roman"/>
              </a:rPr>
              <a:t>Simulation             10/15 min</a:t>
            </a:r>
            <a:endParaRPr b="0" lang="en-GB" sz="3600" spc="-1" strike="noStrike">
              <a:latin typeface="DejaVu Sans"/>
            </a:endParaRPr>
          </a:p>
          <a:p>
            <a:pPr marL="71640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Experiment                 1.5 h</a:t>
            </a:r>
            <a:endParaRPr b="0" lang="en-GB" sz="3600" spc="-1" strike="noStrike">
              <a:latin typeface="DejaVu Sans"/>
            </a:endParaRPr>
          </a:p>
          <a:p>
            <a:pPr marL="71640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(demo in between)  10/15 min</a:t>
            </a:r>
            <a:endParaRPr b="0" lang="en-GB" sz="3600" spc="-1" strike="noStrike">
              <a:latin typeface="DejaVu Sans"/>
            </a:endParaRPr>
          </a:p>
          <a:p>
            <a:pPr marL="71640">
              <a:lnSpc>
                <a:spcPct val="100000"/>
              </a:lnSpc>
            </a:pPr>
            <a:endParaRPr b="0" lang="en-GB" sz="3600" spc="-1" strike="noStrike">
              <a:latin typeface="DejaVu Sans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3484440" y="228600"/>
            <a:ext cx="521568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Plan for each lab session..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1600200" y="4724280"/>
            <a:ext cx="8610120" cy="27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71640"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In case of issues : inform apriori by mail:</a:t>
            </a:r>
            <a:endParaRPr b="0" lang="en-GB" sz="3600" spc="-1" strike="noStrike">
              <a:latin typeface="DejaVu Sans"/>
            </a:endParaRPr>
          </a:p>
          <a:p>
            <a:pPr marL="71640" algn="ctr">
              <a:lnSpc>
                <a:spcPct val="100000"/>
              </a:lnSpc>
            </a:pPr>
            <a:r>
              <a:rPr b="1" lang="en-GB" sz="36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174176011@iitb.ac.in</a:t>
            </a: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or 8979446257</a:t>
            </a:r>
            <a:endParaRPr b="0" lang="en-GB" sz="3600" spc="-1" strike="noStrike">
              <a:latin typeface="DejaVu Sans"/>
            </a:endParaRPr>
          </a:p>
          <a:p>
            <a:pPr marL="71640"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3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28600" y="762120"/>
            <a:ext cx="11486520" cy="854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28880" indent="-793440">
              <a:lnSpc>
                <a:spcPts val="3019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Name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plate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details (</a:t>
            </a:r>
            <a:r>
              <a:rPr b="1" lang="en-GB" sz="2800" spc="-7" strike="noStrike" u="sng">
                <a:solidFill>
                  <a:srgbClr val="00b0f0"/>
                </a:solidFill>
                <a:uFillTx/>
                <a:latin typeface="Times New Roman"/>
              </a:rPr>
              <a:t>http://electrical-engineering-portal.com/19-essential-information-you-can-find-on-motor-nameplate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800" spc="-1" strike="noStrike">
              <a:latin typeface="DejaVu Sans"/>
            </a:endParaRPr>
          </a:p>
          <a:p>
            <a:pPr marL="539640" indent="-316440">
              <a:lnSpc>
                <a:spcPts val="3189"/>
              </a:lnSpc>
              <a:spcBef>
                <a:spcPts val="624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Procedure: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In your </a:t>
            </a:r>
            <a:r>
              <a:rPr b="1" lang="en-GB" sz="2800" spc="-12" strike="noStrike">
                <a:solidFill>
                  <a:srgbClr val="ff0000"/>
                </a:solidFill>
                <a:latin typeface="Times New Roman"/>
              </a:rPr>
              <a:t>own </a:t>
            </a:r>
            <a:r>
              <a:rPr b="1" lang="en-GB" sz="2800" spc="-7" strike="noStrike">
                <a:solidFill>
                  <a:srgbClr val="ff0000"/>
                </a:solidFill>
                <a:latin typeface="Times New Roman"/>
              </a:rPr>
              <a:t>words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, explain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what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has to be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done,</a:t>
            </a:r>
            <a:r>
              <a:rPr b="1" lang="en-GB" sz="2800" spc="13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not</a:t>
            </a:r>
            <a:endParaRPr b="0" lang="en-GB" sz="2800" spc="-1" strike="noStrike">
              <a:latin typeface="DejaVu Sans"/>
            </a:endParaRPr>
          </a:p>
          <a:p>
            <a:pPr marL="477360">
              <a:lnSpc>
                <a:spcPts val="3189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instructions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as given in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manual ! </a:t>
            </a:r>
            <a:r>
              <a:rPr b="1" lang="en-GB" sz="2800" spc="-7" strike="noStrike">
                <a:solidFill>
                  <a:srgbClr val="ff0000"/>
                </a:solidFill>
                <a:latin typeface="Times New Roman"/>
              </a:rPr>
              <a:t>( </a:t>
            </a:r>
            <a:r>
              <a:rPr b="1" lang="en-GB" sz="2800" spc="-1" strike="noStrike">
                <a:solidFill>
                  <a:srgbClr val="ff0000"/>
                </a:solidFill>
                <a:latin typeface="Times New Roman"/>
              </a:rPr>
              <a:t>attention </a:t>
            </a:r>
            <a:r>
              <a:rPr b="1" lang="en-GB" sz="2800" spc="-7" strike="noStrike">
                <a:solidFill>
                  <a:srgbClr val="ff0000"/>
                </a:solidFill>
                <a:latin typeface="Times New Roman"/>
              </a:rPr>
              <a:t>to </a:t>
            </a:r>
            <a:r>
              <a:rPr b="1" lang="en-GB" sz="2800" spc="-12" strike="noStrike">
                <a:solidFill>
                  <a:srgbClr val="ff0000"/>
                </a:solidFill>
                <a:latin typeface="Times New Roman"/>
              </a:rPr>
              <a:t>proper </a:t>
            </a:r>
            <a:r>
              <a:rPr b="1" lang="en-GB" sz="2800" spc="-7" strike="noStrike">
                <a:solidFill>
                  <a:srgbClr val="ff0000"/>
                </a:solidFill>
                <a:latin typeface="Times New Roman"/>
              </a:rPr>
              <a:t>tense</a:t>
            </a:r>
            <a:r>
              <a:rPr b="1" lang="en-GB" sz="2800" spc="1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ff0000"/>
                </a:solidFill>
                <a:latin typeface="Times New Roman"/>
              </a:rPr>
              <a:t>)</a:t>
            </a:r>
            <a:endParaRPr b="0" lang="en-GB" sz="2800" spc="-1" strike="noStrike">
              <a:latin typeface="DejaVu Sans"/>
            </a:endParaRPr>
          </a:p>
          <a:p>
            <a:pPr lvl="1" marL="2621880" indent="-615600">
              <a:lnSpc>
                <a:spcPct val="119000"/>
              </a:lnSpc>
              <a:spcBef>
                <a:spcPts val="6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precise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and clear in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your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statements:  v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lt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ge: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rated?</a:t>
            </a:r>
            <a:r>
              <a:rPr b="1" lang="en-GB" sz="2800" spc="-14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Ar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m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u</a:t>
            </a:r>
            <a:r>
              <a:rPr b="1" lang="en-GB" sz="2800" spc="-55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e/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f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ield?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D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c/Ac?</a:t>
            </a:r>
            <a:endParaRPr b="0" lang="en-GB" sz="2800" spc="-1" strike="noStrike">
              <a:latin typeface="DejaVu Sans"/>
            </a:endParaRPr>
          </a:p>
          <a:p>
            <a:pPr marL="529560" algn="ctr">
              <a:lnSpc>
                <a:spcPct val="100000"/>
              </a:lnSpc>
              <a:spcBef>
                <a:spcPts val="669"/>
              </a:spcBef>
            </a:pP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Power: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real/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reactive</a:t>
            </a:r>
            <a:r>
              <a:rPr b="1" lang="en-GB" sz="28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/apparent????</a:t>
            </a:r>
            <a:endParaRPr b="0" lang="en-GB" sz="2800" spc="-1" strike="noStrike">
              <a:latin typeface="DejaVu Sans"/>
            </a:endParaRPr>
          </a:p>
          <a:p>
            <a:pPr marL="523800" algn="ctr">
              <a:lnSpc>
                <a:spcPct val="100000"/>
              </a:lnSpc>
              <a:spcBef>
                <a:spcPts val="660"/>
              </a:spcBef>
            </a:pPr>
            <a:r>
              <a:rPr b="1" lang="en-GB" sz="2800" spc="-75" strike="noStrike">
                <a:solidFill>
                  <a:srgbClr val="000000"/>
                </a:solidFill>
                <a:latin typeface="Times New Roman"/>
              </a:rPr>
              <a:t>Take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all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meter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readings….??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Which??</a:t>
            </a:r>
            <a:endParaRPr b="0" lang="en-GB" sz="2800" spc="-1" strike="noStrike">
              <a:latin typeface="DejaVu Sans"/>
            </a:endParaRPr>
          </a:p>
          <a:p>
            <a:pPr marL="1574640" indent="-317160">
              <a:lnSpc>
                <a:spcPct val="100000"/>
              </a:lnSpc>
              <a:spcBef>
                <a:spcPts val="66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Conclusions: plot/eff or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regulation 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was</a:t>
            </a:r>
            <a:r>
              <a:rPr b="1" lang="en-GB" sz="2800" spc="5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obtained…</a:t>
            </a:r>
            <a:endParaRPr b="0" lang="en-GB" sz="2800" spc="-1" strike="noStrike">
              <a:latin typeface="DejaVu Sans"/>
            </a:endParaRPr>
          </a:p>
          <a:p>
            <a:pPr marL="12600">
              <a:lnSpc>
                <a:spcPts val="3195"/>
              </a:lnSpc>
              <a:spcBef>
                <a:spcPts val="669"/>
              </a:spcBef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But mention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what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you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observed?....comment on the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slope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of the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plot,</a:t>
            </a:r>
            <a:r>
              <a:rPr b="1" lang="en-GB" sz="2800" spc="17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or</a:t>
            </a:r>
            <a:endParaRPr b="0" lang="en-GB" sz="2800" spc="-1" strike="noStrike">
              <a:latin typeface="DejaVu Sans"/>
            </a:endParaRPr>
          </a:p>
          <a:p>
            <a:pPr algn="ctr">
              <a:lnSpc>
                <a:spcPts val="3195"/>
              </a:lnSpc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value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of the efficiency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you</a:t>
            </a:r>
            <a:r>
              <a:rPr b="1" lang="en-GB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obtained…</a:t>
            </a:r>
            <a:endParaRPr b="0" lang="en-GB" sz="2800" spc="-1" strike="noStrike">
              <a:latin typeface="DejaVu Sans"/>
            </a:endParaRPr>
          </a:p>
          <a:p>
            <a:pPr marL="457200" indent="-456840" algn="ctr">
              <a:lnSpc>
                <a:spcPts val="3195"/>
              </a:lnSpc>
              <a:buClr>
                <a:srgbClr val="c0504d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Error analysis</a:t>
            </a:r>
            <a:endParaRPr b="0" lang="en-GB" sz="2800" spc="-1" strike="noStrike">
              <a:latin typeface="DejaVu Sans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944640" y="67680"/>
            <a:ext cx="103021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372312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Lab</a:t>
            </a:r>
            <a:r>
              <a:rPr b="1" lang="en-US" sz="3600" spc="-92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12" strike="noStrike">
                <a:solidFill>
                  <a:srgbClr val="2d75b6"/>
                </a:solidFill>
                <a:latin typeface="Times New Roman"/>
              </a:rPr>
              <a:t>reports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944640" y="67680"/>
            <a:ext cx="103021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2028960">
              <a:lnSpc>
                <a:spcPct val="100000"/>
              </a:lnSpc>
            </a:pP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Regarding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lab </a:t>
            </a:r>
            <a:r>
              <a:rPr b="1" lang="en-US" sz="3600" spc="-12" strike="noStrike">
                <a:solidFill>
                  <a:srgbClr val="2d75b6"/>
                </a:solidFill>
                <a:latin typeface="Times New Roman"/>
              </a:rPr>
              <a:t>report</a:t>
            </a:r>
            <a:r>
              <a:rPr b="1" lang="en-US" sz="3600" spc="-66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grading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77" name="Table 2"/>
          <p:cNvGraphicFramePr/>
          <p:nvPr/>
        </p:nvGraphicFramePr>
        <p:xfrm>
          <a:off x="1955880" y="762120"/>
          <a:ext cx="8127720" cy="2966400"/>
        </p:xfrm>
        <a:graphic>
          <a:graphicData uri="http://schemas.openxmlformats.org/drawingml/2006/table">
            <a:tbl>
              <a:tblPr/>
              <a:tblGrid>
                <a:gridCol w="4063680"/>
                <a:gridCol w="4064040"/>
              </a:tblGrid>
              <a:tr h="274680">
                <a:tc>
                  <a:txBody>
                    <a:bodyPr lIns="0" rIns="0" tIns="0" bIns="0"/>
                    <a:p>
                      <a:pPr marL="28368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6f2f9f"/>
                          </a:solidFill>
                          <a:latin typeface="Times New Roman"/>
                        </a:rPr>
                        <a:t>Item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b8c9"/>
                    </a:solidFill>
                  </a:tcPr>
                </a:tc>
                <a:tc>
                  <a:txBody>
                    <a:bodyPr lIns="0" rIns="0" tIns="0" bIns="0"/>
                    <a:p>
                      <a:pPr marL="28764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6f2f9f"/>
                          </a:solidFill>
                          <a:latin typeface="Times New Roman"/>
                        </a:rPr>
                        <a:t>Marks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acb8c9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2044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Aim + Name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plate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details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+apparatus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1+2+1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274680">
                <a:tc>
                  <a:txBody>
                    <a:bodyPr lIns="0" rIns="0" tIns="0" bIns="0"/>
                    <a:p>
                      <a:pPr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2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Procedure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49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274680">
                <a:tc>
                  <a:txBody>
                    <a:bodyPr lIns="0" rIns="0" tIns="0" bIns="0"/>
                    <a:p>
                      <a:pPr marL="8762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Circuit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diagrams</a:t>
                      </a:r>
                      <a:r>
                        <a:rPr b="1" lang="en-GB" sz="1800" spc="-10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1" strike="noStrike" u="heavy">
                          <a:solidFill>
                            <a:srgbClr val="000000"/>
                          </a:solidFill>
                          <a:uFillTx/>
                          <a:latin typeface="Times New Roman"/>
                        </a:rPr>
                        <a:t>(only)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274680">
                <a:tc>
                  <a:txBody>
                    <a:bodyPr lIns="0" rIns="0" tIns="0" bIns="0"/>
                    <a:p>
                      <a:pPr marL="108900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2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Tabulated</a:t>
                      </a:r>
                      <a:r>
                        <a:rPr b="1" lang="en-GB" sz="1800" spc="-9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readings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66024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Sample </a:t>
                      </a: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calculations/</a:t>
                      </a:r>
                      <a:r>
                        <a:rPr b="1" lang="en-GB" sz="1800" spc="-60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graphs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2+3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75960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Observations/ conclusions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ff1cc"/>
                    </a:solidFill>
                  </a:tcPr>
                </a:tc>
              </a:tr>
              <a:tr h="549000">
                <a:tc>
                  <a:txBody>
                    <a:bodyPr lIns="0" rIns="0" tIns="0" bIns="0"/>
                    <a:p>
                      <a:pPr marL="475560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Answers to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questions in</a:t>
                      </a:r>
                      <a:r>
                        <a:rPr b="1" lang="en-GB" sz="1800" spc="-46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b="1" lang="en-GB" sz="1800" spc="-7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manual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 lIns="0" rIns="0" tIns="0" bIns="0"/>
                    <a:p>
                      <a:pPr marL="720" algn="ctr">
                        <a:lnSpc>
                          <a:spcPct val="100000"/>
                        </a:lnSpc>
                        <a:spcBef>
                          <a:spcPts val="255"/>
                        </a:spcBef>
                      </a:pPr>
                      <a:r>
                        <a:rPr b="1" lang="en-GB" sz="18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b="0" lang="en-GB" sz="1800" spc="-1" strike="noStrike">
                        <a:latin typeface="DejaVu Sans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cd6ed"/>
                    </a:solidFill>
                  </a:tcPr>
                </a:tc>
              </a:tr>
            </a:tbl>
          </a:graphicData>
        </a:graphic>
      </p:graphicFrame>
      <p:sp>
        <p:nvSpPr>
          <p:cNvPr id="278" name="CustomShape 3"/>
          <p:cNvSpPr/>
          <p:nvPr/>
        </p:nvSpPr>
        <p:spPr>
          <a:xfrm>
            <a:off x="944640" y="3728880"/>
            <a:ext cx="9943920" cy="40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135680" indent="-342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1 </a:t>
            </a:r>
            <a:r>
              <a:rPr b="1" lang="en-GB" sz="2400" spc="-12" strike="noStrike">
                <a:solidFill>
                  <a:srgbClr val="000000"/>
                </a:solidFill>
                <a:latin typeface="Times New Roman"/>
              </a:rPr>
              <a:t>report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1" lang="en-GB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batch</a:t>
            </a:r>
            <a:endParaRPr b="0" lang="en-GB" sz="2400" spc="-1" strike="noStrike">
              <a:latin typeface="DejaVu Sans"/>
            </a:endParaRPr>
          </a:p>
          <a:p>
            <a:pPr marL="3181320" indent="-412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46" strike="noStrike">
                <a:solidFill>
                  <a:srgbClr val="000000"/>
                </a:solidFill>
                <a:latin typeface="Times New Roman"/>
              </a:rPr>
              <a:t>Total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2400" spc="-1" strike="noStrike">
                <a:solidFill>
                  <a:srgbClr val="00b0f0"/>
                </a:solidFill>
                <a:latin typeface="Times New Roman"/>
              </a:rPr>
              <a:t>30 marks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/</a:t>
            </a:r>
            <a:r>
              <a:rPr b="1" lang="en-GB" sz="24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experiment</a:t>
            </a:r>
            <a:endParaRPr b="0" lang="en-GB" sz="2400" spc="-1" strike="noStrike">
              <a:latin typeface="DejaVu Sans"/>
            </a:endParaRPr>
          </a:p>
          <a:p>
            <a:pPr marL="507960" indent="-4950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Submission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at </a:t>
            </a:r>
            <a:r>
              <a:rPr b="1" lang="en-GB" sz="2400" spc="-7" strike="noStrike">
                <a:solidFill>
                  <a:srgbClr val="ff0000"/>
                </a:solidFill>
                <a:latin typeface="Times New Roman"/>
              </a:rPr>
              <a:t>beginning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next lab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session </a:t>
            </a: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( if not, marks </a:t>
            </a:r>
            <a:r>
              <a:rPr b="1" lang="en-GB" sz="2400" spc="-7" strike="noStrike">
                <a:solidFill>
                  <a:srgbClr val="ff0000"/>
                </a:solidFill>
                <a:latin typeface="Times New Roman"/>
              </a:rPr>
              <a:t>awarded=0 </a:t>
            </a: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!</a:t>
            </a:r>
            <a:r>
              <a:rPr b="1" lang="en-GB" sz="2400" spc="72" strike="noStrike">
                <a:solidFill>
                  <a:srgbClr val="ff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lvl="1" marL="1296000" indent="-412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114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GB" sz="2400" spc="-7" strike="noStrike">
                <a:solidFill>
                  <a:srgbClr val="ff0000"/>
                </a:solidFill>
                <a:latin typeface="Times New Roman"/>
              </a:rPr>
              <a:t>hand written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(using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pen,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diagrams/graphs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in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pencil)</a:t>
            </a:r>
            <a:r>
              <a:rPr b="1" lang="en-GB" sz="2400" spc="12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only</a:t>
            </a:r>
            <a:endParaRPr b="0" lang="en-GB" sz="2400" spc="-1" strike="noStrike">
              <a:latin typeface="DejaVu Sans"/>
            </a:endParaRPr>
          </a:p>
          <a:p>
            <a:pPr lvl="2" marL="2916720" indent="-419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Only </a:t>
            </a:r>
            <a:r>
              <a:rPr b="1" lang="en-GB" sz="2400" spc="-7" strike="noStrike">
                <a:solidFill>
                  <a:srgbClr val="ff0000"/>
                </a:solidFill>
                <a:latin typeface="Times New Roman"/>
              </a:rPr>
              <a:t>booklet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submissions</a:t>
            </a:r>
            <a:r>
              <a:rPr b="1" lang="en-GB" sz="2400" spc="-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accepted</a:t>
            </a:r>
            <a:endParaRPr b="0" lang="en-GB" sz="2400" spc="-1" strike="noStrike">
              <a:latin typeface="DejaVu Sans"/>
            </a:endParaRPr>
          </a:p>
          <a:p>
            <a:pPr lvl="3" marL="3480480" indent="-418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No scope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GB" sz="24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resubmission</a:t>
            </a:r>
            <a:endParaRPr b="0" lang="en-GB" sz="2400" spc="-1" strike="noStrike">
              <a:latin typeface="DejaVu Sans"/>
            </a:endParaRPr>
          </a:p>
          <a:p>
            <a:pPr marL="2768040" indent="-41868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lang="en-GB" sz="2400" spc="-1" strike="noStrike">
                <a:solidFill>
                  <a:srgbClr val="ff0000"/>
                </a:solidFill>
                <a:latin typeface="Times New Roman"/>
              </a:rPr>
              <a:t>Sample </a:t>
            </a:r>
            <a:r>
              <a:rPr b="1" lang="en-GB" sz="2400" spc="-12" strike="noStrike">
                <a:solidFill>
                  <a:srgbClr val="ff0000"/>
                </a:solidFill>
                <a:latin typeface="Times New Roman"/>
              </a:rPr>
              <a:t>report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provided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for</a:t>
            </a:r>
            <a:r>
              <a:rPr b="1" lang="en-GB" sz="24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guideline</a:t>
            </a:r>
            <a:endParaRPr b="0" lang="en-GB" sz="2400" spc="-1" strike="noStrike">
              <a:latin typeface="DejaVu Sans"/>
            </a:endParaRPr>
          </a:p>
          <a:p>
            <a:pPr marL="2768040" indent="-4186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Graphs to be plotted by hand : no online work</a:t>
            </a:r>
            <a:endParaRPr b="0" lang="en-GB" sz="24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9760" y="1071720"/>
            <a:ext cx="1168164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 algn="ctr">
              <a:lnSpc>
                <a:spcPct val="100000"/>
              </a:lnSpc>
              <a:spcBef>
                <a:spcPts val="601"/>
              </a:spcBef>
            </a:pPr>
            <a:r>
              <a:rPr b="1" lang="en-GB" sz="3200" spc="-120" strike="noStrike">
                <a:solidFill>
                  <a:srgbClr val="1f4e79"/>
                </a:solidFill>
                <a:latin typeface="Times New Roman"/>
              </a:rPr>
              <a:t>TA </a:t>
            </a:r>
            <a:r>
              <a:rPr b="1" lang="en-GB" sz="3200" spc="-1" strike="noStrike">
                <a:solidFill>
                  <a:srgbClr val="1f4e79"/>
                </a:solidFill>
                <a:latin typeface="Times New Roman"/>
              </a:rPr>
              <a:t>list </a:t>
            </a:r>
            <a:r>
              <a:rPr b="1" lang="en-GB" sz="3200" spc="-7" strike="noStrike">
                <a:solidFill>
                  <a:srgbClr val="1f4e79"/>
                </a:solidFill>
                <a:latin typeface="Times New Roman"/>
              </a:rPr>
              <a:t>DESE </a:t>
            </a:r>
            <a:r>
              <a:rPr b="1" lang="en-GB" sz="3200" spc="-1" strike="noStrike">
                <a:solidFill>
                  <a:srgbClr val="1f4e79"/>
                </a:solidFill>
                <a:latin typeface="Times New Roman"/>
              </a:rPr>
              <a:t>(autumn</a:t>
            </a:r>
            <a:r>
              <a:rPr b="1" lang="en-GB" sz="3200" spc="-131" strike="noStrike">
                <a:solidFill>
                  <a:srgbClr val="1f4e79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1f4e79"/>
                </a:solidFill>
                <a:latin typeface="Times New Roman"/>
              </a:rPr>
              <a:t>sem 2018)</a:t>
            </a:r>
            <a:endParaRPr b="0" lang="en-GB" sz="3200" spc="-1" strike="noStrike">
              <a:latin typeface="DejaVu Sans"/>
            </a:endParaRPr>
          </a:p>
          <a:p>
            <a:pPr marL="466200">
              <a:lnSpc>
                <a:spcPct val="100000"/>
              </a:lnSpc>
              <a:spcBef>
                <a:spcPts val="964"/>
              </a:spcBef>
            </a:pP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PhD students</a:t>
            </a:r>
            <a:r>
              <a:rPr b="1" lang="en-GB" sz="2000" spc="-1" strike="noStrike">
                <a:solidFill>
                  <a:srgbClr val="c00000"/>
                </a:solidFill>
                <a:latin typeface="Times New Roman"/>
              </a:rPr>
              <a:t>:</a:t>
            </a:r>
            <a:r>
              <a:rPr b="1" lang="en-GB" sz="2000" spc="-1" strike="noStrike">
                <a:solidFill>
                  <a:srgbClr val="c00000"/>
                </a:solidFill>
                <a:latin typeface="Times New Roman"/>
              </a:rPr>
              <a:t>	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665280" y="2000160"/>
            <a:ext cx="5716080" cy="422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4" strike="noStrike">
                <a:solidFill>
                  <a:srgbClr val="000000"/>
                </a:solidFill>
                <a:latin typeface="Times New Roman"/>
              </a:rPr>
              <a:t>Ravindranadh V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"/>
              </a:rPr>
              <a:t>1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2"/>
              </a:rPr>
              <a:t>7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3"/>
              </a:rPr>
              <a:t>41760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4"/>
              </a:rPr>
              <a:t>1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5"/>
              </a:rPr>
              <a:t>1@iitb.ac.in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marL="1087560" indent="-817200">
              <a:lnSpc>
                <a:spcPct val="100000"/>
              </a:lnSpc>
              <a:spcBef>
                <a:spcPts val="1570"/>
              </a:spcBef>
            </a:pP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Mtech</a:t>
            </a:r>
            <a:r>
              <a:rPr b="1" lang="en-GB" sz="2400" spc="-75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students:</a:t>
            </a:r>
            <a:endParaRPr b="0" lang="en-GB" sz="2400" spc="-1" strike="noStrike">
              <a:latin typeface="DejaVu Sans"/>
            </a:endParaRPr>
          </a:p>
          <a:p>
            <a:pPr lvl="1" marL="360360" indent="-360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-97" strike="noStrike">
                <a:solidFill>
                  <a:srgbClr val="000000"/>
                </a:solidFill>
                <a:latin typeface="Times New Roman"/>
              </a:rPr>
              <a:t>Akash Harsh </a:t>
            </a:r>
            <a:r>
              <a:rPr b="1" lang="en-GB" sz="2400" spc="-1" strike="noStrike" u="sng">
                <a:solidFill>
                  <a:srgbClr val="3616f6"/>
                </a:solidFill>
                <a:uFillTx/>
                <a:latin typeface="Times New Roman"/>
              </a:rPr>
              <a:t>(</a:t>
            </a:r>
            <a:r>
              <a:rPr b="1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6"/>
              </a:rPr>
              <a:t>173170007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7"/>
              </a:rPr>
              <a:t>@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8"/>
              </a:rPr>
              <a:t>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lvl="1" marL="360360" indent="-360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-97" strike="noStrike">
                <a:solidFill>
                  <a:srgbClr val="000000"/>
                </a:solidFill>
                <a:latin typeface="Times New Roman"/>
              </a:rPr>
              <a:t>Sumit Shirbhate </a:t>
            </a:r>
            <a:r>
              <a:rPr b="1" lang="en-GB" sz="2400" spc="-1" strike="noStrike" u="sng">
                <a:solidFill>
                  <a:srgbClr val="3616f6"/>
                </a:solidFill>
                <a:uFillTx/>
                <a:latin typeface="Times New Roman"/>
              </a:rPr>
              <a:t>(</a:t>
            </a:r>
            <a:r>
              <a:rPr b="1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9"/>
              </a:rPr>
              <a:t>173170014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0"/>
              </a:rPr>
              <a:t>@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1"/>
              </a:rPr>
              <a:t>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lvl="1" marL="360360" indent="-360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-97" strike="noStrike">
                <a:solidFill>
                  <a:srgbClr val="000000"/>
                </a:solidFill>
                <a:latin typeface="Times New Roman"/>
              </a:rPr>
              <a:t>Himalaya Bhavsar </a:t>
            </a:r>
            <a:r>
              <a:rPr b="1" lang="en-GB" sz="2400" spc="-1" strike="noStrike" u="sng">
                <a:solidFill>
                  <a:srgbClr val="3616f6"/>
                </a:solidFill>
                <a:uFillTx/>
                <a:latin typeface="Times New Roman"/>
              </a:rPr>
              <a:t>(</a:t>
            </a:r>
            <a:r>
              <a:rPr b="1" lang="en-GB" sz="2400" spc="-1" strike="noStrike" u="sng">
                <a:solidFill>
                  <a:srgbClr val="0000ff"/>
                </a:solidFill>
                <a:uFillTx/>
                <a:latin typeface="Times New Roman"/>
                <a:hlinkClick r:id="rId12"/>
              </a:rPr>
              <a:t>173170020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3"/>
              </a:rPr>
              <a:t>@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4"/>
              </a:rPr>
              <a:t>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marL="360360" indent="-360000">
              <a:lnSpc>
                <a:spcPct val="100000"/>
              </a:lnSpc>
            </a:pPr>
            <a:endParaRPr b="0" lang="en-GB" sz="2400" spc="-1" strike="noStrike">
              <a:latin typeface="DejaVu Sans"/>
            </a:endParaRPr>
          </a:p>
          <a:p>
            <a:pPr marL="1087920" indent="-342720">
              <a:lnSpc>
                <a:spcPct val="100000"/>
              </a:lnSpc>
            </a:pPr>
            <a:endParaRPr b="0" lang="en-GB" sz="2400" spc="-1" strike="noStrike">
              <a:latin typeface="DejaVu Sans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666720" y="4643280"/>
            <a:ext cx="650052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Shivasubramanian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5"/>
              </a:rPr>
              <a:t>1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6"/>
              </a:rPr>
              <a:t>4d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7"/>
              </a:rPr>
              <a:t>1700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8"/>
              </a:rPr>
              <a:t>30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19"/>
              </a:rPr>
              <a:t>@iitb.ac.in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  <a:p>
            <a:pPr marL="3556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Akhil Sai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1" lang="en-GB" sz="2400" spc="-1" strike="noStrike" u="heavy">
                <a:solidFill>
                  <a:srgbClr val="0000ff"/>
                </a:solidFill>
                <a:uFillTx/>
                <a:latin typeface="Times New Roman"/>
                <a:hlinkClick r:id="rId20"/>
              </a:rPr>
              <a:t>14d170028@iitb.ac.in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201960" y="4214880"/>
            <a:ext cx="2867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66200">
              <a:lnSpc>
                <a:spcPct val="100000"/>
              </a:lnSpc>
              <a:spcBef>
                <a:spcPts val="964"/>
              </a:spcBef>
            </a:pPr>
            <a:r>
              <a:rPr b="1" lang="en-GB" sz="2400" spc="4" strike="noStrike">
                <a:solidFill>
                  <a:srgbClr val="c00000"/>
                </a:solidFill>
                <a:latin typeface="Times New Roman"/>
              </a:rPr>
              <a:t>DD</a:t>
            </a:r>
            <a:r>
              <a:rPr b="1" lang="en-GB" sz="2400" spc="-92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students:</a:t>
            </a:r>
            <a:endParaRPr b="0" lang="en-GB" sz="24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932400" y="903960"/>
            <a:ext cx="10110240" cy="49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399240" indent="-386280">
              <a:lnSpc>
                <a:spcPct val="100000"/>
              </a:lnSpc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 birds eyeview (sneak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peek)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into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the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world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of electric</a:t>
            </a:r>
            <a:r>
              <a:rPr b="1" lang="en-GB" sz="2800" spc="38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machines</a:t>
            </a:r>
            <a:endParaRPr b="0" lang="en-GB" sz="2800" spc="-1" strike="noStrike">
              <a:latin typeface="DejaVu Sans"/>
            </a:endParaRPr>
          </a:p>
          <a:p>
            <a:pPr marL="399240" indent="-386280">
              <a:lnSpc>
                <a:spcPct val="100000"/>
              </a:lnSpc>
              <a:spcBef>
                <a:spcPts val="334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A very vast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deep field ( few expert </a:t>
            </a:r>
            <a:r>
              <a:rPr b="1" lang="en-GB" sz="2800" spc="-15" strike="noStrike">
                <a:solidFill>
                  <a:srgbClr val="000000"/>
                </a:solidFill>
                <a:latin typeface="Times New Roman"/>
              </a:rPr>
              <a:t>researchers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800" spc="-1" strike="noStrike">
              <a:latin typeface="DejaVu Sans"/>
            </a:endParaRPr>
          </a:p>
          <a:p>
            <a:pPr marL="419040" indent="-40608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Experiments :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hands on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experience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some commonly</a:t>
            </a:r>
            <a:r>
              <a:rPr b="1" lang="en-GB" sz="2800" spc="7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used</a:t>
            </a:r>
            <a:endParaRPr b="0" lang="en-GB" sz="2800" spc="-1" strike="noStrike">
              <a:latin typeface="DejaVu Sans"/>
            </a:endParaRPr>
          </a:p>
          <a:p>
            <a:pPr marL="457920">
              <a:lnSpc>
                <a:spcPct val="100000"/>
              </a:lnSpc>
              <a:spcBef>
                <a:spcPts val="320"/>
              </a:spcBef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electric</a:t>
            </a:r>
            <a:r>
              <a:rPr b="1" lang="en-GB" sz="2800" spc="-7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machines</a:t>
            </a:r>
            <a:endParaRPr b="0" lang="en-GB" sz="2800" spc="-1" strike="noStrike">
              <a:latin typeface="DejaVu Sans"/>
            </a:endParaRPr>
          </a:p>
          <a:p>
            <a:pPr marL="419040" indent="-406080">
              <a:lnSpc>
                <a:spcPct val="100000"/>
              </a:lnSpc>
              <a:spcBef>
                <a:spcPts val="34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Some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basics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machine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working</a:t>
            </a:r>
            <a:r>
              <a:rPr b="1" lang="en-GB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principles</a:t>
            </a:r>
            <a:endParaRPr b="0" lang="en-GB" sz="2800" spc="-1" strike="noStrike">
              <a:latin typeface="DejaVu Sans"/>
            </a:endParaRPr>
          </a:p>
          <a:p>
            <a:pPr marL="419040" indent="-40608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Demos</a:t>
            </a:r>
            <a:endParaRPr b="0" lang="en-GB" sz="2800" spc="-1" strike="noStrike">
              <a:latin typeface="DejaVu Sans"/>
            </a:endParaRPr>
          </a:p>
          <a:p>
            <a:pPr marL="419040" indent="-40608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Learning to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write proper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technical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reports!</a:t>
            </a:r>
            <a:endParaRPr b="0" lang="en-GB" sz="2800" spc="-1" strike="noStrike">
              <a:latin typeface="DejaVu Sans"/>
            </a:endParaRPr>
          </a:p>
          <a:p>
            <a:pPr marL="419040" indent="-406080">
              <a:lnSpc>
                <a:spcPct val="100000"/>
              </a:lnSpc>
              <a:spcBef>
                <a:spcPts val="334"/>
              </a:spcBef>
              <a:buClr>
                <a:srgbClr val="c00000"/>
              </a:buClr>
              <a:buSzPct val="71000"/>
              <a:buFont typeface="Wingdings" charset="2"/>
              <a:buChar char=""/>
            </a:pP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Learning punctuality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safety</a:t>
            </a:r>
            <a:r>
              <a:rPr b="1" lang="en-GB" sz="2800" spc="6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practices!</a:t>
            </a:r>
            <a:endParaRPr b="0" lang="en-GB" sz="2800" spc="-1" strike="noStrike">
              <a:latin typeface="DejaVu Sans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130920" y="5570640"/>
            <a:ext cx="3321720" cy="5742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TextShape 3"/>
          <p:cNvSpPr txBox="1"/>
          <p:nvPr/>
        </p:nvSpPr>
        <p:spPr>
          <a:xfrm>
            <a:off x="4110480" y="0"/>
            <a:ext cx="29707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What to</a:t>
            </a:r>
            <a:r>
              <a:rPr b="1" lang="en-US" sz="3600" spc="-41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expect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8555760" y="2760120"/>
            <a:ext cx="2750400" cy="33127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527400" y="698040"/>
            <a:ext cx="6066720" cy="54860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TextShape 2"/>
          <p:cNvSpPr txBox="1"/>
          <p:nvPr/>
        </p:nvSpPr>
        <p:spPr>
          <a:xfrm>
            <a:off x="2180880" y="0"/>
            <a:ext cx="682920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Introduction: Indian power</a:t>
            </a:r>
            <a:r>
              <a:rPr b="1" lang="en-US" sz="3600" spc="-80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system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6797520" y="698040"/>
            <a:ext cx="5028840" cy="70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Managed by POSCO (Power System  Operation Corporation Ltd)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National Load Despatch Centre (NLDC)  (based in New Delhi)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Five Regional Load Despatch Centres  (Northern,  Eastern,  Western,  Southern and North eastern)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All regions interconnected (synchronized)!!!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Three phase power in India:  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                   </a:t>
            </a:r>
            <a:r>
              <a:rPr b="1" lang="en-GB" sz="2000" spc="-1" strike="noStrike" u="sng">
                <a:solidFill>
                  <a:srgbClr val="ff0000"/>
                </a:solidFill>
                <a:uFillTx/>
                <a:latin typeface="Times New Roman"/>
              </a:rPr>
              <a:t>415V (l-l) rms, 50Hz supply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Single phase supply in India:  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                   </a:t>
            </a:r>
            <a:r>
              <a:rPr b="1" lang="en-GB" sz="2000" spc="-1" strike="noStrike" u="sng">
                <a:solidFill>
                  <a:srgbClr val="ff0000"/>
                </a:solidFill>
                <a:uFillTx/>
                <a:latin typeface="Times New Roman"/>
              </a:rPr>
              <a:t>240V (l-n) rms, 50Hz supply</a:t>
            </a:r>
            <a:endParaRPr b="0" lang="en-GB" sz="20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DejaVu Sans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118440" y="6184440"/>
            <a:ext cx="663840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000000"/>
                </a:solidFill>
                <a:latin typeface="Times New Roman"/>
              </a:rPr>
              <a:t>Typical AC transmission and distribution system in India</a:t>
            </a:r>
            <a:endParaRPr b="0" lang="en-GB" sz="16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endParaRPr b="0" lang="en-GB" sz="1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509040"/>
            <a:ext cx="4690440" cy="3648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4244400" y="2266200"/>
            <a:ext cx="4440600" cy="30614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8092440" y="734400"/>
            <a:ext cx="3782160" cy="3236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4"/>
          <p:cNvSpPr/>
          <p:nvPr/>
        </p:nvSpPr>
        <p:spPr>
          <a:xfrm>
            <a:off x="85320" y="3872520"/>
            <a:ext cx="4579200" cy="29851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"/>
          <p:cNvSpPr/>
          <p:nvPr/>
        </p:nvSpPr>
        <p:spPr>
          <a:xfrm>
            <a:off x="7982640" y="3639240"/>
            <a:ext cx="3891960" cy="32184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6"/>
          <p:cNvSpPr/>
          <p:nvPr/>
        </p:nvSpPr>
        <p:spPr>
          <a:xfrm>
            <a:off x="1241280" y="3514680"/>
            <a:ext cx="2212560" cy="3355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5565600" y="5060520"/>
            <a:ext cx="115992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1800" spc="-12" strike="noStrike">
                <a:solidFill>
                  <a:srgbClr val="1f4e79"/>
                </a:solidFill>
                <a:latin typeface="Times New Roman"/>
              </a:rPr>
              <a:t>Transformer</a:t>
            </a:r>
            <a:endParaRPr b="0" lang="en-GB" sz="1800" spc="-1" strike="noStrike">
              <a:latin typeface="DejaVu Sans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8952120" y="3233160"/>
            <a:ext cx="1974240" cy="5587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8507520" y="6106680"/>
            <a:ext cx="2855160" cy="68184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TextShape 10"/>
          <p:cNvSpPr txBox="1"/>
          <p:nvPr/>
        </p:nvSpPr>
        <p:spPr>
          <a:xfrm>
            <a:off x="2368440" y="0"/>
            <a:ext cx="646200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IITB: </a:t>
            </a:r>
            <a:r>
              <a:rPr b="1" lang="en-US" sz="3600" spc="-21" strike="noStrike">
                <a:solidFill>
                  <a:srgbClr val="2d75b6"/>
                </a:solidFill>
                <a:latin typeface="Times New Roman"/>
              </a:rPr>
              <a:t>From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the pages </a:t>
            </a: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of</a:t>
            </a:r>
            <a:r>
              <a:rPr b="1" lang="en-US" sz="3600" spc="43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26" strike="noStrike">
                <a:solidFill>
                  <a:srgbClr val="2d75b6"/>
                </a:solidFill>
                <a:latin typeface="Times New Roman"/>
              </a:rPr>
              <a:t>history..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CustomShape 11"/>
          <p:cNvSpPr/>
          <p:nvPr/>
        </p:nvSpPr>
        <p:spPr>
          <a:xfrm rot="21126600">
            <a:off x="1985760" y="6603480"/>
            <a:ext cx="1010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1f497d"/>
                </a:solidFill>
                <a:latin typeface="Times New Roman"/>
              </a:rPr>
              <a:t>Starter</a:t>
            </a:r>
            <a:endParaRPr b="0" lang="en-GB" sz="1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6238800" y="5929200"/>
            <a:ext cx="485748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58920" indent="-1875960">
              <a:lnSpc>
                <a:spcPct val="100000"/>
              </a:lnSpc>
            </a:pPr>
            <a:r>
              <a:rPr b="1" lang="en-GB" sz="2000" spc="-7" strike="noStrike">
                <a:solidFill>
                  <a:srgbClr val="f1f1f1"/>
                </a:solidFill>
                <a:latin typeface="Times New Roman"/>
              </a:rPr>
              <a:t>Slides </a:t>
            </a:r>
            <a:r>
              <a:rPr b="1" lang="en-GB" sz="2000" spc="-12" strike="noStrike">
                <a:solidFill>
                  <a:srgbClr val="f1f1f1"/>
                </a:solidFill>
                <a:latin typeface="Times New Roman"/>
              </a:rPr>
              <a:t>prepared </a:t>
            </a:r>
            <a:r>
              <a:rPr b="1" lang="en-GB" sz="2000" spc="-1" strike="noStrike">
                <a:solidFill>
                  <a:srgbClr val="f1f1f1"/>
                </a:solidFill>
                <a:latin typeface="Times New Roman"/>
              </a:rPr>
              <a:t>by </a:t>
            </a:r>
            <a:r>
              <a:rPr b="1" lang="en-GB" sz="2000" spc="-12" strike="noStrike">
                <a:solidFill>
                  <a:srgbClr val="f1f1f1"/>
                </a:solidFill>
                <a:latin typeface="Times New Roman"/>
              </a:rPr>
              <a:t>:Ravindranadh V</a:t>
            </a:r>
            <a:r>
              <a:rPr b="1" lang="en-GB" sz="2000" spc="-1" strike="noStrike">
                <a:solidFill>
                  <a:srgbClr val="f1f1f1"/>
                </a:solidFill>
                <a:latin typeface="Times New Roman"/>
              </a:rPr>
              <a:t>      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1"/>
              </a:rPr>
              <a:t>1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2"/>
              </a:rPr>
              <a:t>74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3"/>
              </a:rPr>
              <a:t>17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4"/>
              </a:rPr>
              <a:t>6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5"/>
              </a:rPr>
              <a:t>0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6"/>
              </a:rPr>
              <a:t>11</a:t>
            </a:r>
            <a:r>
              <a:rPr b="1" lang="en-GB" sz="2000" spc="-1" strike="noStrike" u="sng">
                <a:solidFill>
                  <a:srgbClr val="0000ff"/>
                </a:solidFill>
                <a:uFillTx/>
                <a:latin typeface="Times New Roman"/>
                <a:hlinkClick r:id="rId7"/>
              </a:rPr>
              <a:t>@iitb.ac.in</a:t>
            </a:r>
            <a:endParaRPr b="0" lang="en-GB" sz="2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6845760" y="3300840"/>
            <a:ext cx="4622040" cy="26028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305280" y="6074640"/>
            <a:ext cx="1142964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Machines, like any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engineered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system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needs </a:t>
            </a:r>
            <a:r>
              <a:rPr b="1" lang="en-GB" sz="2400" spc="-1" strike="noStrike">
                <a:solidFill>
                  <a:srgbClr val="000000"/>
                </a:solidFill>
                <a:latin typeface="Times New Roman"/>
              </a:rPr>
              <a:t>to </a:t>
            </a:r>
            <a:r>
              <a:rPr b="1" lang="en-GB" sz="2400" spc="-7" strike="noStrike">
                <a:solidFill>
                  <a:srgbClr val="000000"/>
                </a:solidFill>
                <a:latin typeface="Times New Roman"/>
              </a:rPr>
              <a:t>be controlled: </a:t>
            </a:r>
            <a:r>
              <a:rPr b="1" lang="en-GB" sz="2400" spc="-1" strike="noStrike">
                <a:solidFill>
                  <a:srgbClr val="c00000"/>
                </a:solidFill>
                <a:latin typeface="Times New Roman"/>
              </a:rPr>
              <a:t>POWER</a:t>
            </a:r>
            <a:r>
              <a:rPr b="1" lang="en-GB" sz="2400" spc="-72" strike="noStrike">
                <a:solidFill>
                  <a:srgbClr val="c00000"/>
                </a:solidFill>
                <a:latin typeface="Times New Roman"/>
              </a:rPr>
              <a:t> </a:t>
            </a:r>
            <a:r>
              <a:rPr b="1" lang="en-GB" sz="2400" spc="-7" strike="noStrike">
                <a:solidFill>
                  <a:srgbClr val="c00000"/>
                </a:solidFill>
                <a:latin typeface="Times New Roman"/>
              </a:rPr>
              <a:t>ELECTRONICS</a:t>
            </a:r>
            <a:endParaRPr b="0" lang="en-GB" sz="2400" spc="-1" strike="noStrike">
              <a:latin typeface="DejaVu Sans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338400" y="977040"/>
            <a:ext cx="5504400" cy="3713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Shape 4"/>
          <p:cNvSpPr txBox="1"/>
          <p:nvPr/>
        </p:nvSpPr>
        <p:spPr>
          <a:xfrm>
            <a:off x="944640" y="67680"/>
            <a:ext cx="4271400" cy="131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321920" indent="-1309680">
              <a:lnSpc>
                <a:spcPts val="3461"/>
              </a:lnSpc>
            </a:pPr>
            <a:r>
              <a:rPr b="1" lang="en-US" sz="3200" spc="-1" strike="noStrike">
                <a:solidFill>
                  <a:srgbClr val="2d75b6"/>
                </a:solidFill>
                <a:latin typeface="Times New Roman"/>
              </a:rPr>
              <a:t>Classification of</a:t>
            </a:r>
            <a:r>
              <a:rPr b="1" lang="en-US" sz="3200" spc="-100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200" spc="-1" strike="noStrike">
                <a:solidFill>
                  <a:srgbClr val="2d75b6"/>
                </a:solidFill>
                <a:latin typeface="Times New Roman"/>
              </a:rPr>
              <a:t>Electric  machines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ustomShape 5"/>
          <p:cNvSpPr/>
          <p:nvPr/>
        </p:nvSpPr>
        <p:spPr>
          <a:xfrm>
            <a:off x="6456600" y="2220840"/>
            <a:ext cx="5242680" cy="139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3651"/>
              </a:lnSpc>
            </a:pPr>
            <a:r>
              <a:rPr b="1" lang="en-GB" sz="3200" spc="-1" strike="noStrike">
                <a:solidFill>
                  <a:srgbClr val="2d75b6"/>
                </a:solidFill>
                <a:latin typeface="Times New Roman"/>
              </a:rPr>
              <a:t>Schematic of an Electric</a:t>
            </a:r>
            <a:r>
              <a:rPr b="1" lang="en-GB" sz="3200" spc="-92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2d75b6"/>
                </a:solidFill>
                <a:latin typeface="Times New Roman"/>
              </a:rPr>
              <a:t>drive</a:t>
            </a:r>
            <a:endParaRPr b="0" lang="en-GB" sz="3200" spc="-1" strike="noStrike">
              <a:latin typeface="DejaVu Sans"/>
            </a:endParaRPr>
          </a:p>
          <a:p>
            <a:pPr algn="ctr">
              <a:lnSpc>
                <a:spcPts val="3651"/>
              </a:lnSpc>
            </a:pPr>
            <a:r>
              <a:rPr b="1" lang="en-GB" sz="3200" spc="-1" strike="noStrike">
                <a:solidFill>
                  <a:srgbClr val="2d75b6"/>
                </a:solidFill>
                <a:latin typeface="Times New Roman"/>
              </a:rPr>
              <a:t>system</a:t>
            </a:r>
            <a:endParaRPr b="0" lang="en-GB" sz="3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038480" y="304920"/>
            <a:ext cx="4271400" cy="131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321920" indent="-1309680">
              <a:lnSpc>
                <a:spcPts val="3461"/>
              </a:lnSpc>
            </a:pPr>
            <a:r>
              <a:rPr b="1" lang="en-US" sz="4000" spc="-1" strike="noStrike">
                <a:solidFill>
                  <a:srgbClr val="2d75b6"/>
                </a:solidFill>
                <a:latin typeface="Times New Roman"/>
              </a:rPr>
              <a:t>Some Applications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535680" y="914400"/>
            <a:ext cx="11277360" cy="60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Power generation, transmission and distribution.</a:t>
            </a:r>
            <a:endParaRPr b="0" lang="en-GB" sz="2800" spc="-1" strike="noStrike">
              <a:latin typeface="DejaVu Sans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Pumping, fans, blowers, compressors in AC &amp; refrigerators</a:t>
            </a:r>
            <a:endParaRPr b="0" lang="en-GB" sz="2800" spc="-1" strike="noStrike">
              <a:latin typeface="DejaVu Sans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Machine tools, hoists cranes, lifts.</a:t>
            </a:r>
            <a:endParaRPr b="0" lang="en-GB" sz="2800" spc="-1" strike="noStrike">
              <a:latin typeface="DejaVu Sans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Industry applications like in rolling, centrifuges, belt drives, </a:t>
            </a:r>
            <a:endParaRPr b="0" lang="en-GB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    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precise positioning and control systems etc.</a:t>
            </a:r>
            <a:endParaRPr b="0" lang="en-GB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31859c"/>
                </a:solidFill>
                <a:latin typeface="Times New Roman"/>
              </a:rPr>
              <a:t>Day-day applications: </a:t>
            </a:r>
            <a:endParaRPr b="0" lang="en-GB" sz="2800" spc="-1" strike="noStrike">
              <a:latin typeface="DejaVu Sans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windshield wipers and washers, to raise and lower windows, electric power steering in cars</a:t>
            </a:r>
            <a:endParaRPr b="0" lang="en-GB" sz="2800" spc="-1" strike="noStrike">
              <a:latin typeface="DejaVu Sans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printers,  xerox machines, CD-DVD drivers, cameras, high-speed tape readers, XY recorders</a:t>
            </a:r>
            <a:endParaRPr b="0" lang="en-GB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31859c"/>
                </a:solidFill>
                <a:latin typeface="Times New Roman"/>
              </a:rPr>
              <a:t>Trending: </a:t>
            </a:r>
            <a:endParaRPr b="0" lang="en-GB" sz="2800" spc="-1" strike="noStrike"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latin typeface="Times New Roman"/>
              </a:rPr>
              <a:t>  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Renewables, MAGLEV, Electric vehicles</a:t>
            </a:r>
            <a:endParaRPr b="0" lang="en-GB" sz="2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944640" y="67680"/>
            <a:ext cx="10302120" cy="1226160"/>
          </a:xfrm>
          <a:prstGeom prst="rect">
            <a:avLst/>
          </a:prstGeom>
          <a:noFill/>
          <a:ln>
            <a:noFill/>
          </a:ln>
        </p:spPr>
        <p:txBody>
          <a:bodyPr lIns="0" rIns="0" tIns="81000" bIns="0"/>
          <a:p>
            <a:pPr marL="2315160">
              <a:lnSpc>
                <a:spcPct val="100000"/>
              </a:lnSpc>
            </a:pPr>
            <a:r>
              <a:rPr b="1" lang="en-US" sz="4000" spc="-7" strike="noStrike">
                <a:solidFill>
                  <a:srgbClr val="2d75b6"/>
                </a:solidFill>
                <a:latin typeface="Times New Roman"/>
              </a:rPr>
              <a:t>Special Electric</a:t>
            </a:r>
            <a:r>
              <a:rPr b="1" lang="en-US" sz="4000" spc="-12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4000" spc="-7" strike="noStrike">
                <a:solidFill>
                  <a:srgbClr val="2d75b6"/>
                </a:solidFill>
                <a:latin typeface="Times New Roman"/>
              </a:rPr>
              <a:t>machines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066680" y="977760"/>
            <a:ext cx="10058040" cy="51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Brushless </a:t>
            </a:r>
            <a:r>
              <a:rPr b="1" lang="en-GB" sz="2800" spc="-12" strike="noStrike">
                <a:solidFill>
                  <a:srgbClr val="000000"/>
                </a:solidFill>
                <a:latin typeface="Times New Roman"/>
              </a:rPr>
              <a:t>dc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(BLDC)</a:t>
            </a:r>
            <a:r>
              <a:rPr b="1" lang="en-GB" sz="28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motors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Permanent magnet dc (PMDC) motors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Servomotors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Stepper</a:t>
            </a:r>
            <a:r>
              <a:rPr b="1" lang="en-GB" sz="28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motors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Switched </a:t>
            </a:r>
            <a:r>
              <a:rPr b="1" lang="en-GB" sz="2800" spc="-7" strike="noStrike">
                <a:solidFill>
                  <a:srgbClr val="000000"/>
                </a:solidFill>
                <a:latin typeface="Times New Roman"/>
              </a:rPr>
              <a:t>reluctance</a:t>
            </a:r>
            <a:r>
              <a:rPr b="1" lang="en-GB" sz="28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motors (SRM)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Universal</a:t>
            </a:r>
            <a:r>
              <a:rPr b="1" lang="en-GB" sz="28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motor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Linear induction motor</a:t>
            </a:r>
            <a:r>
              <a:rPr b="1" lang="en-GB" sz="28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(LIM)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Linear synchronous motor</a:t>
            </a:r>
            <a:r>
              <a:rPr b="1" lang="en-GB" sz="28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(LSM)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Reluctance and hysteresis motors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Synchros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Variable reluctance (VR) motors </a:t>
            </a:r>
            <a:endParaRPr b="0" lang="en-GB" sz="2800" spc="-1" strike="noStrike">
              <a:latin typeface="DejaVu Sans"/>
            </a:endParaRPr>
          </a:p>
          <a:p>
            <a:pPr marL="645120" indent="-4237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800" spc="-1" strike="noStrike">
                <a:solidFill>
                  <a:srgbClr val="000000"/>
                </a:solidFill>
                <a:latin typeface="Times New Roman"/>
              </a:rPr>
              <a:t>Printed circuit board (PCB) motors</a:t>
            </a:r>
            <a:endParaRPr b="0" lang="en-GB" sz="28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944640" y="67680"/>
            <a:ext cx="10302120" cy="1183680"/>
          </a:xfrm>
          <a:prstGeom prst="rect">
            <a:avLst/>
          </a:prstGeom>
          <a:noFill/>
          <a:ln>
            <a:noFill/>
          </a:ln>
        </p:spPr>
        <p:txBody>
          <a:bodyPr lIns="0" rIns="0" tIns="38520" bIns="0"/>
          <a:p>
            <a:pPr marL="1306800">
              <a:lnSpc>
                <a:spcPct val="100000"/>
              </a:lnSpc>
            </a:pPr>
            <a:r>
              <a:rPr b="1" lang="en-US" sz="3600" spc="-1" strike="noStrike">
                <a:solidFill>
                  <a:srgbClr val="2d75b6"/>
                </a:solidFill>
                <a:latin typeface="Times New Roman"/>
              </a:rPr>
              <a:t>Loss Classification in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Electric</a:t>
            </a:r>
            <a:r>
              <a:rPr b="1" lang="en-US" sz="3600" spc="-32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machines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22680" y="927000"/>
            <a:ext cx="28756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LOSSES IN A</a:t>
            </a:r>
            <a:r>
              <a:rPr b="1" lang="en-GB" sz="2000" spc="-33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4" strike="noStrike">
                <a:solidFill>
                  <a:srgbClr val="000000"/>
                </a:solidFill>
                <a:latin typeface="Times New Roman"/>
              </a:rPr>
              <a:t>MACHINE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548360" y="1882800"/>
            <a:ext cx="17834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1f5f"/>
                </a:solidFill>
                <a:latin typeface="Times New Roman"/>
              </a:rPr>
              <a:t>Constant</a:t>
            </a:r>
            <a:r>
              <a:rPr b="1" lang="en-GB" sz="2000" spc="-106" strike="noStrike">
                <a:solidFill>
                  <a:srgbClr val="001f5f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1f5f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8428680" y="1871280"/>
            <a:ext cx="17168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26" strike="noStrike">
                <a:solidFill>
                  <a:srgbClr val="001f5f"/>
                </a:solidFill>
                <a:latin typeface="Times New Roman"/>
              </a:rPr>
              <a:t>Variable</a:t>
            </a:r>
            <a:r>
              <a:rPr b="1" lang="en-GB" sz="2000" spc="-97" strike="noStrike">
                <a:solidFill>
                  <a:srgbClr val="001f5f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1f5f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6711840" y="2760480"/>
            <a:ext cx="16099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Copper</a:t>
            </a:r>
            <a:r>
              <a:rPr b="1" lang="en-GB" sz="2000" spc="-12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9929160" y="2769120"/>
            <a:ext cx="201636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Stray Load</a:t>
            </a:r>
            <a:r>
              <a:rPr b="1" lang="en-GB" sz="20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5353920" y="3672000"/>
            <a:ext cx="10846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Stator</a:t>
            </a:r>
            <a:r>
              <a:rPr b="1" lang="en-GB" sz="2000" spc="-1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Cu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5353920" y="3976920"/>
            <a:ext cx="520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8561160" y="3690000"/>
            <a:ext cx="1617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Brush</a:t>
            </a:r>
            <a:r>
              <a:rPr b="1" lang="en-GB" sz="20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Contact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8561160" y="3994920"/>
            <a:ext cx="520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8119080" y="5105160"/>
            <a:ext cx="2018160" cy="91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GB" sz="2000" spc="9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pper/</a:t>
            </a: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GB" sz="2000" spc="4" strike="noStrike">
                <a:solidFill>
                  <a:srgbClr val="000000"/>
                </a:solidFill>
                <a:latin typeface="Times New Roman"/>
              </a:rPr>
              <a:t>n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duct</a:t>
            </a:r>
            <a:r>
              <a:rPr b="1" lang="en-GB" sz="2000" spc="-15" strike="noStrike">
                <a:solidFill>
                  <a:srgbClr val="000000"/>
                </a:solidFill>
                <a:latin typeface="Times New Roman"/>
              </a:rPr>
              <a:t>o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r  stray</a:t>
            </a:r>
            <a:endParaRPr b="0" lang="en-GB" sz="2000" spc="-1" strike="noStrike">
              <a:latin typeface="DejaVu Sans"/>
            </a:endParaRPr>
          </a:p>
          <a:p>
            <a:pPr marL="63000"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load</a:t>
            </a:r>
            <a:r>
              <a:rPr b="1" lang="en-GB" sz="20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89" name="CustomShape 12"/>
          <p:cNvSpPr/>
          <p:nvPr/>
        </p:nvSpPr>
        <p:spPr>
          <a:xfrm>
            <a:off x="10842840" y="5105160"/>
            <a:ext cx="1071360" cy="152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240" indent="-37080" algn="ctr">
              <a:lnSpc>
                <a:spcPct val="100000"/>
              </a:lnSpc>
            </a:pPr>
            <a:r>
              <a:rPr b="1" lang="en-GB" sz="2000" spc="-12" strike="noStrike">
                <a:solidFill>
                  <a:srgbClr val="000000"/>
                </a:solidFill>
                <a:latin typeface="Times New Roman"/>
              </a:rPr>
              <a:t>Iron/core 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stray  load</a:t>
            </a:r>
            <a:r>
              <a:rPr b="1" lang="en-GB" sz="20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0" name="CustomShape 13"/>
          <p:cNvSpPr/>
          <p:nvPr/>
        </p:nvSpPr>
        <p:spPr>
          <a:xfrm>
            <a:off x="277920" y="2714760"/>
            <a:ext cx="164484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No Load</a:t>
            </a:r>
            <a:r>
              <a:rPr b="1" lang="en-GB" sz="20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(iron)</a:t>
            </a:r>
            <a:endParaRPr b="0" lang="en-GB" sz="2000" spc="-1" strike="noStrike">
              <a:latin typeface="DejaVu Sans"/>
            </a:endParaRPr>
          </a:p>
          <a:p>
            <a:pPr marL="65520"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1" name="CustomShape 14"/>
          <p:cNvSpPr/>
          <p:nvPr/>
        </p:nvSpPr>
        <p:spPr>
          <a:xfrm>
            <a:off x="3512520" y="2694240"/>
            <a:ext cx="128412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Mech</a:t>
            </a:r>
            <a:r>
              <a:rPr b="1" lang="en-GB" sz="2000" spc="4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nical</a:t>
            </a:r>
            <a:endParaRPr b="0" lang="en-GB" sz="2000" spc="-1" strike="noStrike">
              <a:latin typeface="DejaVu Sans"/>
            </a:endParaRPr>
          </a:p>
          <a:p>
            <a:pPr marL="60480"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Losses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2" name="CustomShape 15"/>
          <p:cNvSpPr/>
          <p:nvPr/>
        </p:nvSpPr>
        <p:spPr>
          <a:xfrm>
            <a:off x="285120" y="3807360"/>
            <a:ext cx="113760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Hys</a:t>
            </a:r>
            <a:r>
              <a:rPr b="1" lang="en-GB" sz="2000" spc="4" strike="noStrike">
                <a:solidFill>
                  <a:srgbClr val="000000"/>
                </a:solidFill>
                <a:latin typeface="Times New Roman"/>
              </a:rPr>
              <a:t>t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1" lang="en-GB" sz="2000" spc="-46" strike="noStrike">
                <a:solidFill>
                  <a:srgbClr val="000000"/>
                </a:solidFill>
                <a:latin typeface="Times New Roman"/>
              </a:rPr>
              <a:t>r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es</a:t>
            </a:r>
            <a:r>
              <a:rPr b="1" lang="en-GB" sz="20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GB" sz="2000" spc="-1" strike="noStrike">
              <a:latin typeface="DejaVu Sans"/>
            </a:endParaRPr>
          </a:p>
          <a:p>
            <a:pPr marL="55800"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3" name="CustomShape 16"/>
          <p:cNvSpPr/>
          <p:nvPr/>
        </p:nvSpPr>
        <p:spPr>
          <a:xfrm>
            <a:off x="1922760" y="3840120"/>
            <a:ext cx="155484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Eddy</a:t>
            </a:r>
            <a:r>
              <a:rPr b="1" lang="en-GB" sz="20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Current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4" name="CustomShape 17"/>
          <p:cNvSpPr/>
          <p:nvPr/>
        </p:nvSpPr>
        <p:spPr>
          <a:xfrm>
            <a:off x="2471400" y="4145040"/>
            <a:ext cx="520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-12" strike="noStrike">
                <a:solidFill>
                  <a:srgbClr val="000000"/>
                </a:solidFill>
                <a:latin typeface="Times New Roman"/>
              </a:rPr>
              <a:t>L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5" name="CustomShape 18"/>
          <p:cNvSpPr/>
          <p:nvPr/>
        </p:nvSpPr>
        <p:spPr>
          <a:xfrm>
            <a:off x="3960720" y="4916520"/>
            <a:ext cx="90072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32920" indent="-220680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Fr</a:t>
            </a:r>
            <a:r>
              <a:rPr b="1" lang="en-GB" sz="2000" spc="-12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ction  Loss</a:t>
            </a:r>
            <a:endParaRPr b="0" lang="en-GB" sz="2000" spc="-1" strike="noStrike">
              <a:latin typeface="DejaVu Sans"/>
            </a:endParaRPr>
          </a:p>
        </p:txBody>
      </p:sp>
      <p:sp>
        <p:nvSpPr>
          <p:cNvPr id="196" name="CustomShape 19"/>
          <p:cNvSpPr/>
          <p:nvPr/>
        </p:nvSpPr>
        <p:spPr>
          <a:xfrm>
            <a:off x="4174200" y="24224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0"/>
          <p:cNvSpPr/>
          <p:nvPr/>
        </p:nvSpPr>
        <p:spPr>
          <a:xfrm>
            <a:off x="992160" y="24224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1"/>
          <p:cNvSpPr/>
          <p:nvPr/>
        </p:nvSpPr>
        <p:spPr>
          <a:xfrm>
            <a:off x="723960" y="35546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2"/>
          <p:cNvSpPr/>
          <p:nvPr/>
        </p:nvSpPr>
        <p:spPr>
          <a:xfrm>
            <a:off x="2615040" y="35546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3"/>
          <p:cNvSpPr/>
          <p:nvPr/>
        </p:nvSpPr>
        <p:spPr>
          <a:xfrm>
            <a:off x="2078640" y="45878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4"/>
          <p:cNvSpPr/>
          <p:nvPr/>
        </p:nvSpPr>
        <p:spPr>
          <a:xfrm>
            <a:off x="4384440" y="45878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25"/>
          <p:cNvSpPr/>
          <p:nvPr/>
        </p:nvSpPr>
        <p:spPr>
          <a:xfrm>
            <a:off x="3272040" y="5775120"/>
            <a:ext cx="114120" cy="288720"/>
          </a:xfrm>
          <a:custGeom>
            <a:avLst/>
            <a:gdLst/>
            <a:ahLst/>
            <a:rect l="l" t="t" r="r" b="b"/>
            <a:pathLst>
              <a:path w="114300" h="288925">
                <a:moveTo>
                  <a:pt x="38100" y="174028"/>
                </a:moveTo>
                <a:lnTo>
                  <a:pt x="0" y="174028"/>
                </a:lnTo>
                <a:lnTo>
                  <a:pt x="57150" y="288328"/>
                </a:lnTo>
                <a:lnTo>
                  <a:pt x="104775" y="193078"/>
                </a:lnTo>
                <a:lnTo>
                  <a:pt x="38100" y="193078"/>
                </a:lnTo>
                <a:lnTo>
                  <a:pt x="38100" y="174028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78"/>
                </a:lnTo>
                <a:lnTo>
                  <a:pt x="76200" y="193078"/>
                </a:lnTo>
                <a:lnTo>
                  <a:pt x="76200" y="0"/>
                </a:lnTo>
                <a:close/>
                <a:moveTo>
                  <a:pt x="114300" y="174028"/>
                </a:moveTo>
                <a:lnTo>
                  <a:pt x="76200" y="174028"/>
                </a:lnTo>
                <a:lnTo>
                  <a:pt x="76200" y="193078"/>
                </a:lnTo>
                <a:lnTo>
                  <a:pt x="104775" y="193078"/>
                </a:lnTo>
                <a:lnTo>
                  <a:pt x="114300" y="1740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6"/>
          <p:cNvSpPr/>
          <p:nvPr/>
        </p:nvSpPr>
        <p:spPr>
          <a:xfrm>
            <a:off x="5759280" y="5784480"/>
            <a:ext cx="114120" cy="288720"/>
          </a:xfrm>
          <a:custGeom>
            <a:avLst/>
            <a:gdLst/>
            <a:ahLst/>
            <a:rect l="l" t="t" r="r" b="b"/>
            <a:pathLst>
              <a:path w="114300" h="288925">
                <a:moveTo>
                  <a:pt x="38100" y="174028"/>
                </a:moveTo>
                <a:lnTo>
                  <a:pt x="0" y="174028"/>
                </a:lnTo>
                <a:lnTo>
                  <a:pt x="57150" y="288328"/>
                </a:lnTo>
                <a:lnTo>
                  <a:pt x="104775" y="193078"/>
                </a:lnTo>
                <a:lnTo>
                  <a:pt x="38100" y="193078"/>
                </a:lnTo>
                <a:lnTo>
                  <a:pt x="38100" y="174028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78"/>
                </a:lnTo>
                <a:lnTo>
                  <a:pt x="76200" y="193078"/>
                </a:lnTo>
                <a:lnTo>
                  <a:pt x="76200" y="0"/>
                </a:lnTo>
                <a:close/>
                <a:moveTo>
                  <a:pt x="114300" y="174028"/>
                </a:moveTo>
                <a:lnTo>
                  <a:pt x="76200" y="174028"/>
                </a:lnTo>
                <a:lnTo>
                  <a:pt x="76200" y="193078"/>
                </a:lnTo>
                <a:lnTo>
                  <a:pt x="104775" y="193078"/>
                </a:lnTo>
                <a:lnTo>
                  <a:pt x="114300" y="17402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7"/>
          <p:cNvSpPr/>
          <p:nvPr/>
        </p:nvSpPr>
        <p:spPr>
          <a:xfrm>
            <a:off x="9235440" y="153072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8"/>
          <p:cNvSpPr/>
          <p:nvPr/>
        </p:nvSpPr>
        <p:spPr>
          <a:xfrm>
            <a:off x="2377440" y="153072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29"/>
          <p:cNvSpPr/>
          <p:nvPr/>
        </p:nvSpPr>
        <p:spPr>
          <a:xfrm>
            <a:off x="7446240" y="24224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30"/>
          <p:cNvSpPr/>
          <p:nvPr/>
        </p:nvSpPr>
        <p:spPr>
          <a:xfrm>
            <a:off x="10881360" y="244368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1"/>
          <p:cNvSpPr/>
          <p:nvPr/>
        </p:nvSpPr>
        <p:spPr>
          <a:xfrm>
            <a:off x="2434680" y="1530720"/>
            <a:ext cx="6857640" cy="360"/>
          </a:xfrm>
          <a:custGeom>
            <a:avLst/>
            <a:gdLst/>
            <a:ahLst/>
            <a:rect l="l" t="t" r="r" b="b"/>
            <a:pathLst>
              <a:path w="6858000" h="0">
                <a:moveTo>
                  <a:pt x="0" y="0"/>
                </a:moveTo>
                <a:lnTo>
                  <a:pt x="6858000" y="0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32"/>
          <p:cNvSpPr/>
          <p:nvPr/>
        </p:nvSpPr>
        <p:spPr>
          <a:xfrm>
            <a:off x="5863680" y="1317600"/>
            <a:ext cx="360" cy="213480"/>
          </a:xfrm>
          <a:custGeom>
            <a:avLst/>
            <a:gdLst/>
            <a:ahLst/>
            <a:rect l="l" t="t" r="r" b="b"/>
            <a:pathLst>
              <a:path w="0"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3"/>
          <p:cNvSpPr/>
          <p:nvPr/>
        </p:nvSpPr>
        <p:spPr>
          <a:xfrm>
            <a:off x="1049400" y="2422440"/>
            <a:ext cx="3181680" cy="360"/>
          </a:xfrm>
          <a:custGeom>
            <a:avLst/>
            <a:gdLst/>
            <a:ahLst/>
            <a:rect l="l" t="t" r="r" b="b"/>
            <a:pathLst>
              <a:path w="3181985" h="0">
                <a:moveTo>
                  <a:pt x="0" y="0"/>
                </a:moveTo>
                <a:lnTo>
                  <a:pt x="3181730" y="0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4"/>
          <p:cNvSpPr/>
          <p:nvPr/>
        </p:nvSpPr>
        <p:spPr>
          <a:xfrm>
            <a:off x="775080" y="3554640"/>
            <a:ext cx="1896480" cy="360"/>
          </a:xfrm>
          <a:custGeom>
            <a:avLst/>
            <a:gdLst/>
            <a:ahLst/>
            <a:rect l="l" t="t" r="r" b="b"/>
            <a:pathLst>
              <a:path w="1896745" h="0">
                <a:moveTo>
                  <a:pt x="0" y="0"/>
                </a:moveTo>
                <a:lnTo>
                  <a:pt x="1896618" y="0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5"/>
          <p:cNvSpPr/>
          <p:nvPr/>
        </p:nvSpPr>
        <p:spPr>
          <a:xfrm>
            <a:off x="2135880" y="4587840"/>
            <a:ext cx="2306520" cy="3960"/>
          </a:xfrm>
          <a:custGeom>
            <a:avLst/>
            <a:gdLst/>
            <a:ahLst/>
            <a:rect l="l" t="t" r="r" b="b"/>
            <a:pathLst>
              <a:path w="2306954" h="4445">
                <a:moveTo>
                  <a:pt x="0" y="4064"/>
                </a:moveTo>
                <a:lnTo>
                  <a:pt x="2306447" y="0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6"/>
          <p:cNvSpPr/>
          <p:nvPr/>
        </p:nvSpPr>
        <p:spPr>
          <a:xfrm>
            <a:off x="3307680" y="5785920"/>
            <a:ext cx="2508480" cy="12240"/>
          </a:xfrm>
          <a:custGeom>
            <a:avLst/>
            <a:gdLst/>
            <a:ahLst/>
            <a:rect l="l" t="t" r="r" b="b"/>
            <a:pathLst>
              <a:path w="2508885" h="12700">
                <a:moveTo>
                  <a:pt x="0" y="0"/>
                </a:moveTo>
                <a:lnTo>
                  <a:pt x="2508504" y="1235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7"/>
          <p:cNvSpPr/>
          <p:nvPr/>
        </p:nvSpPr>
        <p:spPr>
          <a:xfrm>
            <a:off x="7524720" y="2427120"/>
            <a:ext cx="3445920" cy="25200"/>
          </a:xfrm>
          <a:custGeom>
            <a:avLst/>
            <a:gdLst/>
            <a:ahLst/>
            <a:rect l="l" t="t" r="r" b="b"/>
            <a:pathLst>
              <a:path w="3446145" h="25400">
                <a:moveTo>
                  <a:pt x="0" y="0"/>
                </a:moveTo>
                <a:lnTo>
                  <a:pt x="3445764" y="24891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8"/>
          <p:cNvSpPr/>
          <p:nvPr/>
        </p:nvSpPr>
        <p:spPr>
          <a:xfrm>
            <a:off x="5938200" y="3349080"/>
            <a:ext cx="3445920" cy="25200"/>
          </a:xfrm>
          <a:custGeom>
            <a:avLst/>
            <a:gdLst/>
            <a:ahLst/>
            <a:rect l="l" t="t" r="r" b="b"/>
            <a:pathLst>
              <a:path w="3446145" h="25400">
                <a:moveTo>
                  <a:pt x="0" y="0"/>
                </a:moveTo>
                <a:lnTo>
                  <a:pt x="3445764" y="24892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39"/>
          <p:cNvSpPr/>
          <p:nvPr/>
        </p:nvSpPr>
        <p:spPr>
          <a:xfrm>
            <a:off x="5897880" y="333540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0"/>
          <p:cNvSpPr/>
          <p:nvPr/>
        </p:nvSpPr>
        <p:spPr>
          <a:xfrm>
            <a:off x="7450920" y="334908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90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1"/>
          <p:cNvSpPr/>
          <p:nvPr/>
        </p:nvSpPr>
        <p:spPr>
          <a:xfrm>
            <a:off x="9326880" y="336132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2"/>
          <p:cNvSpPr/>
          <p:nvPr/>
        </p:nvSpPr>
        <p:spPr>
          <a:xfrm>
            <a:off x="9032760" y="478008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43"/>
          <p:cNvSpPr/>
          <p:nvPr/>
        </p:nvSpPr>
        <p:spPr>
          <a:xfrm>
            <a:off x="11449800" y="4787640"/>
            <a:ext cx="114120" cy="288000"/>
          </a:xfrm>
          <a:custGeom>
            <a:avLst/>
            <a:gdLst/>
            <a:ah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4"/>
          <p:cNvSpPr/>
          <p:nvPr/>
        </p:nvSpPr>
        <p:spPr>
          <a:xfrm>
            <a:off x="9092880" y="4787640"/>
            <a:ext cx="2413800" cy="1080"/>
          </a:xfrm>
          <a:custGeom>
            <a:avLst/>
            <a:gdLst/>
            <a:ahLst/>
            <a:rect l="l" t="t" r="r" b="b"/>
            <a:pathLst>
              <a:path w="2414270" h="1270">
                <a:moveTo>
                  <a:pt x="0" y="761"/>
                </a:moveTo>
                <a:lnTo>
                  <a:pt x="2414270" y="0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5"/>
          <p:cNvSpPr/>
          <p:nvPr/>
        </p:nvSpPr>
        <p:spPr>
          <a:xfrm>
            <a:off x="1049400" y="3330720"/>
            <a:ext cx="360" cy="213480"/>
          </a:xfrm>
          <a:custGeom>
            <a:avLst/>
            <a:gdLst/>
            <a:ahLst/>
            <a:rect l="l" t="t" r="r" b="b"/>
            <a:pathLst>
              <a:path w="0" h="213995">
                <a:moveTo>
                  <a:pt x="0" y="0"/>
                </a:moveTo>
                <a:lnTo>
                  <a:pt x="0" y="21348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6"/>
          <p:cNvSpPr/>
          <p:nvPr/>
        </p:nvSpPr>
        <p:spPr>
          <a:xfrm>
            <a:off x="4110840" y="3377880"/>
            <a:ext cx="360" cy="1209240"/>
          </a:xfrm>
          <a:custGeom>
            <a:avLst/>
            <a:gdLst/>
            <a:ahLst/>
            <a:rect l="l" t="t" r="r" b="b"/>
            <a:pathLst>
              <a:path w="0" h="1209675">
                <a:moveTo>
                  <a:pt x="0" y="0"/>
                </a:moveTo>
                <a:lnTo>
                  <a:pt x="0" y="1209166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47"/>
          <p:cNvSpPr/>
          <p:nvPr/>
        </p:nvSpPr>
        <p:spPr>
          <a:xfrm>
            <a:off x="4440240" y="5571000"/>
            <a:ext cx="360" cy="213480"/>
          </a:xfrm>
          <a:custGeom>
            <a:avLst/>
            <a:gdLst/>
            <a:ahLst/>
            <a:rect l="l" t="t" r="r" b="b"/>
            <a:pathLst>
              <a:path w="0" h="213995">
                <a:moveTo>
                  <a:pt x="0" y="0"/>
                </a:moveTo>
                <a:lnTo>
                  <a:pt x="0" y="213512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48"/>
          <p:cNvSpPr/>
          <p:nvPr/>
        </p:nvSpPr>
        <p:spPr>
          <a:xfrm>
            <a:off x="7503480" y="3132720"/>
            <a:ext cx="360" cy="213480"/>
          </a:xfrm>
          <a:custGeom>
            <a:avLst/>
            <a:gdLst/>
            <a:ahLst/>
            <a:rect l="l" t="t" r="r" b="b"/>
            <a:pathLst>
              <a:path w="0" h="213995">
                <a:moveTo>
                  <a:pt x="0" y="0"/>
                </a:moveTo>
                <a:lnTo>
                  <a:pt x="0" y="21348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9"/>
          <p:cNvSpPr/>
          <p:nvPr/>
        </p:nvSpPr>
        <p:spPr>
          <a:xfrm>
            <a:off x="10938600" y="3198240"/>
            <a:ext cx="360" cy="1589040"/>
          </a:xfrm>
          <a:custGeom>
            <a:avLst/>
            <a:gdLst/>
            <a:ahLst/>
            <a:rect l="l" t="t" r="r" b="b"/>
            <a:pathLst>
              <a:path w="0" h="1589404">
                <a:moveTo>
                  <a:pt x="0" y="0"/>
                </a:moveTo>
                <a:lnTo>
                  <a:pt x="0" y="1589278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0"/>
          <p:cNvSpPr/>
          <p:nvPr/>
        </p:nvSpPr>
        <p:spPr>
          <a:xfrm>
            <a:off x="2437560" y="2208960"/>
            <a:ext cx="360" cy="213480"/>
          </a:xfrm>
          <a:custGeom>
            <a:avLst/>
            <a:gdLst/>
            <a:ahLst/>
            <a:rect l="l" t="t" r="r" b="b"/>
            <a:pathLst>
              <a:path w="0"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1"/>
          <p:cNvSpPr/>
          <p:nvPr/>
        </p:nvSpPr>
        <p:spPr>
          <a:xfrm>
            <a:off x="9295560" y="2245680"/>
            <a:ext cx="360" cy="213480"/>
          </a:xfrm>
          <a:custGeom>
            <a:avLst/>
            <a:gdLst/>
            <a:ahLst/>
            <a:rect l="l" t="t" r="r" b="b"/>
            <a:pathLst>
              <a:path w="0"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noFill/>
          <a:ln w="2880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2"/>
          <p:cNvSpPr/>
          <p:nvPr/>
        </p:nvSpPr>
        <p:spPr>
          <a:xfrm>
            <a:off x="9218880" y="3929760"/>
            <a:ext cx="620640" cy="6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2150" spc="43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GB" sz="2150" spc="43" strike="noStrike">
                <a:solidFill>
                  <a:srgbClr val="000000"/>
                </a:solidFill>
                <a:latin typeface="Symbol"/>
              </a:rPr>
              <a:t></a:t>
            </a:r>
            <a:r>
              <a:rPr b="0" lang="en-GB" sz="2150" spc="4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2150" spc="29" strike="noStrike">
                <a:solidFill>
                  <a:srgbClr val="000000"/>
                </a:solidFill>
                <a:latin typeface="Times New Roman"/>
              </a:rPr>
              <a:t>I</a:t>
            </a:r>
            <a:r>
              <a:rPr b="0" i="1" lang="en-GB" sz="2150" spc="-37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2150" spc="29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150" spc="-1" strike="noStrike">
              <a:latin typeface="DejaVu Sans"/>
            </a:endParaRPr>
          </a:p>
        </p:txBody>
      </p:sp>
      <p:sp>
        <p:nvSpPr>
          <p:cNvPr id="230" name="CustomShape 53"/>
          <p:cNvSpPr/>
          <p:nvPr/>
        </p:nvSpPr>
        <p:spPr>
          <a:xfrm>
            <a:off x="7682040" y="4085640"/>
            <a:ext cx="574200" cy="211680"/>
          </a:xfrm>
          <a:custGeom>
            <a:avLst/>
            <a:gdLst/>
            <a:ahLst/>
            <a:rect l="l" t="t" r="r" b="b"/>
            <a:pathLst>
              <a:path w="574675" h="212089">
                <a:moveTo>
                  <a:pt x="506856" y="0"/>
                </a:moveTo>
                <a:lnTo>
                  <a:pt x="503808" y="8636"/>
                </a:lnTo>
                <a:lnTo>
                  <a:pt x="516094" y="13946"/>
                </a:lnTo>
                <a:lnTo>
                  <a:pt x="526653" y="21304"/>
                </a:lnTo>
                <a:lnTo>
                  <a:pt x="548044" y="55429"/>
                </a:lnTo>
                <a:lnTo>
                  <a:pt x="555117" y="104775"/>
                </a:lnTo>
                <a:lnTo>
                  <a:pt x="554331" y="123443"/>
                </a:lnTo>
                <a:lnTo>
                  <a:pt x="542544" y="169164"/>
                </a:lnTo>
                <a:lnTo>
                  <a:pt x="516237" y="197739"/>
                </a:lnTo>
                <a:lnTo>
                  <a:pt x="504190" y="203073"/>
                </a:lnTo>
                <a:lnTo>
                  <a:pt x="506856" y="211709"/>
                </a:lnTo>
                <a:lnTo>
                  <a:pt x="547326" y="187706"/>
                </a:lnTo>
                <a:lnTo>
                  <a:pt x="570055" y="143335"/>
                </a:lnTo>
                <a:lnTo>
                  <a:pt x="574421" y="105918"/>
                </a:lnTo>
                <a:lnTo>
                  <a:pt x="573325" y="86483"/>
                </a:lnTo>
                <a:lnTo>
                  <a:pt x="556895" y="37084"/>
                </a:lnTo>
                <a:lnTo>
                  <a:pt x="522212" y="5526"/>
                </a:lnTo>
                <a:lnTo>
                  <a:pt x="506856" y="0"/>
                </a:lnTo>
                <a:close/>
                <a:moveTo>
                  <a:pt x="67564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4" y="211709"/>
                </a:lnTo>
                <a:lnTo>
                  <a:pt x="70230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54"/>
          <p:cNvSpPr/>
          <p:nvPr/>
        </p:nvSpPr>
        <p:spPr>
          <a:xfrm>
            <a:off x="7062480" y="3696840"/>
            <a:ext cx="1123560" cy="12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1" lang="en-GB" sz="2000" spc="4" strike="noStrike">
                <a:solidFill>
                  <a:srgbClr val="000000"/>
                </a:solidFill>
                <a:latin typeface="Times New Roman"/>
              </a:rPr>
              <a:t>Rotor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Cu  Loss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Cambria Math"/>
              </a:rPr>
              <a:t>∝ </a:t>
            </a:r>
            <a:r>
              <a:rPr b="0" lang="en-GB" sz="1800" spc="52" strike="noStrike">
                <a:solidFill>
                  <a:srgbClr val="000000"/>
                </a:solidFill>
                <a:latin typeface="Cambria Math"/>
              </a:rPr>
              <a:t>𝐼</a:t>
            </a:r>
            <a:r>
              <a:rPr b="0" lang="en-GB" sz="1950" spc="80" strike="noStrike" baseline="27000">
                <a:solidFill>
                  <a:srgbClr val="000000"/>
                </a:solidFill>
                <a:latin typeface="Cambria Math"/>
              </a:rPr>
              <a:t>2</a:t>
            </a:r>
            <a:endParaRPr b="0" lang="en-GB" sz="1950" spc="-1" strike="noStrike">
              <a:latin typeface="DejaVu Sans"/>
            </a:endParaRPr>
          </a:p>
        </p:txBody>
      </p:sp>
      <p:sp>
        <p:nvSpPr>
          <p:cNvPr id="232" name="CustomShape 55"/>
          <p:cNvSpPr/>
          <p:nvPr/>
        </p:nvSpPr>
        <p:spPr>
          <a:xfrm>
            <a:off x="5933880" y="4046760"/>
            <a:ext cx="574200" cy="211680"/>
          </a:xfrm>
          <a:custGeom>
            <a:avLst/>
            <a:gdLst/>
            <a:ahLst/>
            <a:rect l="l" t="t" r="r" b="b"/>
            <a:pathLst>
              <a:path w="574675" h="212089">
                <a:moveTo>
                  <a:pt x="506729" y="0"/>
                </a:moveTo>
                <a:lnTo>
                  <a:pt x="503809" y="8636"/>
                </a:lnTo>
                <a:lnTo>
                  <a:pt x="516022" y="13946"/>
                </a:lnTo>
                <a:lnTo>
                  <a:pt x="526557" y="21304"/>
                </a:lnTo>
                <a:lnTo>
                  <a:pt x="547971" y="55429"/>
                </a:lnTo>
                <a:lnTo>
                  <a:pt x="554989" y="104775"/>
                </a:lnTo>
                <a:lnTo>
                  <a:pt x="554204" y="123463"/>
                </a:lnTo>
                <a:lnTo>
                  <a:pt x="542416" y="169291"/>
                </a:lnTo>
                <a:lnTo>
                  <a:pt x="516163" y="197866"/>
                </a:lnTo>
                <a:lnTo>
                  <a:pt x="504063" y="203200"/>
                </a:lnTo>
                <a:lnTo>
                  <a:pt x="506729" y="211709"/>
                </a:lnTo>
                <a:lnTo>
                  <a:pt x="547252" y="187706"/>
                </a:lnTo>
                <a:lnTo>
                  <a:pt x="569976" y="143335"/>
                </a:lnTo>
                <a:lnTo>
                  <a:pt x="574294" y="105918"/>
                </a:lnTo>
                <a:lnTo>
                  <a:pt x="573200" y="86536"/>
                </a:lnTo>
                <a:lnTo>
                  <a:pt x="556894" y="37084"/>
                </a:lnTo>
                <a:lnTo>
                  <a:pt x="522140" y="5544"/>
                </a:lnTo>
                <a:lnTo>
                  <a:pt x="506729" y="0"/>
                </a:lnTo>
                <a:close/>
                <a:moveTo>
                  <a:pt x="67437" y="0"/>
                </a:moveTo>
                <a:lnTo>
                  <a:pt x="27092" y="24110"/>
                </a:lnTo>
                <a:lnTo>
                  <a:pt x="4317" y="68595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2"/>
                </a:lnTo>
                <a:lnTo>
                  <a:pt x="52081" y="206184"/>
                </a:lnTo>
                <a:lnTo>
                  <a:pt x="67437" y="211709"/>
                </a:lnTo>
                <a:lnTo>
                  <a:pt x="70103" y="203200"/>
                </a:lnTo>
                <a:lnTo>
                  <a:pt x="58056" y="197866"/>
                </a:lnTo>
                <a:lnTo>
                  <a:pt x="47640" y="190436"/>
                </a:lnTo>
                <a:lnTo>
                  <a:pt x="26322" y="155745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4"/>
                </a:lnTo>
                <a:lnTo>
                  <a:pt x="5827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6"/>
          <p:cNvSpPr/>
          <p:nvPr/>
        </p:nvSpPr>
        <p:spPr>
          <a:xfrm>
            <a:off x="5996520" y="3989520"/>
            <a:ext cx="336240" cy="27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ambria Math"/>
              </a:rPr>
              <a:t>∝ </a:t>
            </a:r>
            <a:r>
              <a:rPr b="0" i="1" lang="en-GB" sz="1800" spc="-1" strike="noStrike">
                <a:solidFill>
                  <a:srgbClr val="000000"/>
                </a:solidFill>
                <a:latin typeface="Cambria Math"/>
              </a:rPr>
              <a:t>I</a:t>
            </a:r>
            <a:r>
              <a:rPr b="0" lang="en-GB" sz="1800" spc="-1" strike="noStrike">
                <a:solidFill>
                  <a:srgbClr val="000000"/>
                </a:solidFill>
                <a:latin typeface="Cambria Math"/>
              </a:rPr>
              <a:t> </a:t>
            </a:r>
            <a:endParaRPr b="0" lang="en-GB" sz="1800" spc="-1" strike="noStrike">
              <a:latin typeface="DejaVu Sans"/>
            </a:endParaRPr>
          </a:p>
        </p:txBody>
      </p:sp>
      <p:sp>
        <p:nvSpPr>
          <p:cNvPr id="234" name="CustomShape 57"/>
          <p:cNvSpPr/>
          <p:nvPr/>
        </p:nvSpPr>
        <p:spPr>
          <a:xfrm>
            <a:off x="6315120" y="3969360"/>
            <a:ext cx="12204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1300" spc="38" strike="noStrike">
                <a:solidFill>
                  <a:srgbClr val="000000"/>
                </a:solidFill>
                <a:latin typeface="Cambria Math"/>
              </a:rPr>
              <a:t>2</a:t>
            </a:r>
            <a:endParaRPr b="0" lang="en-GB" sz="1300" spc="-1" strike="noStrike">
              <a:latin typeface="DejaVu Sans"/>
            </a:endParaRPr>
          </a:p>
        </p:txBody>
      </p:sp>
      <p:sp>
        <p:nvSpPr>
          <p:cNvPr id="235" name="CustomShape 58"/>
          <p:cNvSpPr/>
          <p:nvPr/>
        </p:nvSpPr>
        <p:spPr>
          <a:xfrm>
            <a:off x="1368360" y="4866480"/>
            <a:ext cx="1552320" cy="21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 algn="ctr">
              <a:lnSpc>
                <a:spcPct val="100000"/>
              </a:lnSpc>
            </a:pP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Windage</a:t>
            </a:r>
            <a:r>
              <a:rPr b="1" lang="en-GB" sz="2000" spc="-11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Loss  (including  ventilation)  </a:t>
            </a:r>
            <a:r>
              <a:rPr b="0" lang="en-GB" sz="1950" spc="9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GB" sz="1950" spc="9" strike="noStrike">
                <a:solidFill>
                  <a:srgbClr val="000000"/>
                </a:solidFill>
                <a:latin typeface="Symbol"/>
              </a:rPr>
              <a:t></a:t>
            </a:r>
            <a:r>
              <a:rPr b="0" lang="en-GB" sz="195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1950" spc="12" strike="noStrike">
                <a:solidFill>
                  <a:srgbClr val="000000"/>
                </a:solidFill>
                <a:latin typeface="Times New Roman"/>
              </a:rPr>
              <a:t>speed</a:t>
            </a:r>
            <a:r>
              <a:rPr b="0" i="1" lang="en-GB" sz="1950" spc="-35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1650" spc="21" strike="noStrike" baseline="45000">
                <a:solidFill>
                  <a:srgbClr val="000000"/>
                </a:solidFill>
                <a:latin typeface="Times New Roman"/>
              </a:rPr>
              <a:t>2 </a:t>
            </a:r>
            <a:r>
              <a:rPr b="0" lang="en-GB" sz="1950" spc="4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1950" spc="-1" strike="noStrike">
              <a:latin typeface="DejaVu Sans"/>
            </a:endParaRPr>
          </a:p>
        </p:txBody>
      </p:sp>
      <p:sp>
        <p:nvSpPr>
          <p:cNvPr id="236" name="CustomShape 59"/>
          <p:cNvSpPr/>
          <p:nvPr/>
        </p:nvSpPr>
        <p:spPr>
          <a:xfrm>
            <a:off x="2482920" y="6101640"/>
            <a:ext cx="1627920" cy="8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ts val="2290"/>
              </a:lnSpc>
            </a:pP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Brush</a:t>
            </a:r>
            <a:r>
              <a:rPr b="1" lang="en-GB" sz="20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7" strike="noStrike">
                <a:solidFill>
                  <a:srgbClr val="000000"/>
                </a:solidFill>
                <a:latin typeface="Times New Roman"/>
              </a:rPr>
              <a:t>Friction</a:t>
            </a:r>
            <a:endParaRPr b="0" lang="en-GB" sz="2000" spc="-1" strike="noStrike">
              <a:latin typeface="DejaVu Sans"/>
            </a:endParaRPr>
          </a:p>
          <a:p>
            <a:pPr marL="182880">
              <a:lnSpc>
                <a:spcPts val="2231"/>
              </a:lnSpc>
            </a:pPr>
            <a:r>
              <a:rPr b="0" lang="en-GB" sz="1950" spc="4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GB" sz="1950" spc="4" strike="noStrike">
                <a:solidFill>
                  <a:srgbClr val="000000"/>
                </a:solidFill>
                <a:latin typeface="Symbol"/>
              </a:rPr>
              <a:t></a:t>
            </a:r>
            <a:r>
              <a:rPr b="0" lang="en-GB" sz="195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1950" spc="12" strike="noStrike">
                <a:solidFill>
                  <a:srgbClr val="000000"/>
                </a:solidFill>
                <a:latin typeface="Times New Roman"/>
              </a:rPr>
              <a:t>speed</a:t>
            </a:r>
            <a:r>
              <a:rPr b="0" i="1" lang="en-GB" sz="1950" spc="-34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1650" spc="21" strike="noStrike" baseline="45000">
                <a:solidFill>
                  <a:srgbClr val="000000"/>
                </a:solidFill>
                <a:latin typeface="Times New Roman"/>
              </a:rPr>
              <a:t>2 </a:t>
            </a:r>
            <a:r>
              <a:rPr b="0" lang="en-GB" sz="1950" spc="4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1950" spc="-1" strike="noStrike">
              <a:latin typeface="DejaVu Sans"/>
            </a:endParaRPr>
          </a:p>
        </p:txBody>
      </p:sp>
      <p:sp>
        <p:nvSpPr>
          <p:cNvPr id="237" name="CustomShape 60"/>
          <p:cNvSpPr/>
          <p:nvPr/>
        </p:nvSpPr>
        <p:spPr>
          <a:xfrm>
            <a:off x="4902120" y="6089400"/>
            <a:ext cx="18241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2316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Bearing</a:t>
            </a:r>
            <a:r>
              <a:rPr b="1" lang="en-GB" sz="20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000" spc="-1" strike="noStrike">
                <a:solidFill>
                  <a:srgbClr val="000000"/>
                </a:solidFill>
                <a:latin typeface="Times New Roman"/>
              </a:rPr>
              <a:t>Friction</a:t>
            </a:r>
            <a:endParaRPr b="0" lang="en-GB" sz="2000" spc="-1" strike="noStrike">
              <a:latin typeface="DejaVu Sans"/>
            </a:endParaRPr>
          </a:p>
          <a:p>
            <a:pPr algn="ctr">
              <a:lnSpc>
                <a:spcPts val="2316"/>
              </a:lnSpc>
            </a:pPr>
            <a:r>
              <a:rPr b="0" lang="en-GB" sz="2000" spc="29" strike="noStrike">
                <a:solidFill>
                  <a:srgbClr val="000000"/>
                </a:solidFill>
                <a:latin typeface="Times New Roman"/>
              </a:rPr>
              <a:t>(</a:t>
            </a:r>
            <a:r>
              <a:rPr b="0" lang="en-GB" sz="2000" spc="29" strike="noStrike">
                <a:solidFill>
                  <a:srgbClr val="000000"/>
                </a:solidFill>
                <a:latin typeface="Symbol"/>
              </a:rPr>
              <a:t></a:t>
            </a:r>
            <a:r>
              <a:rPr b="0" lang="en-GB" sz="2000" spc="-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2000" spc="18" strike="noStrike">
                <a:solidFill>
                  <a:srgbClr val="000000"/>
                </a:solidFill>
                <a:latin typeface="Times New Roman"/>
              </a:rPr>
              <a:t>speed</a:t>
            </a:r>
            <a:r>
              <a:rPr b="0" i="1" lang="en-GB" sz="2000" spc="-3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2000" spc="24" strike="noStrike">
                <a:solidFill>
                  <a:srgbClr val="000000"/>
                </a:solidFill>
                <a:latin typeface="Times New Roman"/>
              </a:rPr>
              <a:t>)</a:t>
            </a:r>
            <a:endParaRPr b="0" lang="en-GB" sz="20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944640" y="532440"/>
            <a:ext cx="1030212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92360">
              <a:lnSpc>
                <a:spcPct val="100000"/>
              </a:lnSpc>
            </a:pPr>
            <a:r>
              <a:rPr b="1" lang="en-US" sz="4400" spc="-409" strike="noStrike">
                <a:solidFill>
                  <a:srgbClr val="2d75b6"/>
                </a:solidFill>
                <a:latin typeface="Times New Roman"/>
              </a:rPr>
              <a:t>T</a:t>
            </a:r>
            <a:r>
              <a:rPr b="1" lang="en-US" sz="4400" spc="-1" strike="noStrike">
                <a:solidFill>
                  <a:srgbClr val="2d75b6"/>
                </a:solidFill>
                <a:latin typeface="Times New Roman"/>
              </a:rPr>
              <a:t>asks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972000" y="1245960"/>
            <a:ext cx="1005156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69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Derive the condition for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maximum efficiency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for a</a:t>
            </a:r>
            <a:r>
              <a:rPr b="0" lang="en-GB" sz="32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generator  and a motor given</a:t>
            </a:r>
            <a:r>
              <a:rPr b="0" lang="en-GB" sz="3200" spc="-11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that:</a:t>
            </a:r>
            <a:endParaRPr b="0" lang="en-GB" sz="3200" spc="-1" strike="noStrike">
              <a:latin typeface="DejaVu Sans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972000" y="2221560"/>
            <a:ext cx="226080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3200" spc="-52" strike="noStrike">
                <a:solidFill>
                  <a:srgbClr val="000000"/>
                </a:solidFill>
                <a:latin typeface="Times New Roman"/>
              </a:rPr>
              <a:t>Total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losses</a:t>
            </a:r>
            <a:r>
              <a:rPr b="0" lang="en-GB" sz="3200" spc="-1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=</a:t>
            </a:r>
            <a:endParaRPr b="0" lang="en-GB" sz="3200" spc="-1" strike="noStrike">
              <a:latin typeface="DejaVu Sans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4358880" y="4222440"/>
            <a:ext cx="403380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 indent="720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for a 1 phase machine</a:t>
            </a:r>
            <a:r>
              <a:rPr b="0" lang="en-GB" sz="3200" spc="-106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3200" spc="-1" strike="noStrike">
              <a:latin typeface="DejaVu Sans"/>
            </a:endParaRPr>
          </a:p>
          <a:p>
            <a:pPr marL="12600" indent="720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for a dc</a:t>
            </a:r>
            <a:r>
              <a:rPr b="0" lang="en-GB" sz="3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machine</a:t>
            </a:r>
            <a:endParaRPr b="0" lang="en-GB" sz="3200" spc="-1" strike="noStrike">
              <a:latin typeface="DejaVu Sans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987480" y="5309280"/>
            <a:ext cx="429588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GB" sz="3200" spc="-1" strike="noStrike">
                <a:solidFill>
                  <a:srgbClr val="17375e"/>
                </a:solidFill>
                <a:latin typeface="Times New Roman"/>
              </a:rPr>
              <a:t>ANS: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For both</a:t>
            </a:r>
            <a:r>
              <a:rPr b="0" lang="en-GB" sz="3200" spc="-8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machines:</a:t>
            </a:r>
            <a:endParaRPr b="0" lang="en-GB" sz="3200" spc="-1" strike="noStrike">
              <a:latin typeface="DejaVu Sans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3583800" y="2240280"/>
            <a:ext cx="1858320" cy="95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i="1" lang="en-GB" sz="3150" spc="69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GB" sz="3150" spc="-205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150" spc="72" strike="noStrike">
                <a:solidFill>
                  <a:srgbClr val="000000"/>
                </a:solidFill>
                <a:latin typeface="Symbol"/>
              </a:rPr>
              <a:t></a:t>
            </a:r>
            <a:r>
              <a:rPr b="0" lang="en-GB" sz="3150" spc="-32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3150" spc="43" strike="noStrike">
                <a:solidFill>
                  <a:srgbClr val="000000"/>
                </a:solidFill>
                <a:latin typeface="Times New Roman"/>
              </a:rPr>
              <a:t>bI</a:t>
            </a:r>
            <a:r>
              <a:rPr b="0" i="1" lang="en-GB" sz="3150" spc="83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3150" spc="72" strike="noStrike">
                <a:solidFill>
                  <a:srgbClr val="000000"/>
                </a:solidFill>
                <a:latin typeface="Symbol"/>
              </a:rPr>
              <a:t></a:t>
            </a:r>
            <a:r>
              <a:rPr b="0" lang="en-GB" sz="3150" spc="-28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i="1" lang="en-GB" sz="3150" spc="32" strike="noStrike">
                <a:solidFill>
                  <a:srgbClr val="000000"/>
                </a:solidFill>
                <a:latin typeface="Times New Roman"/>
              </a:rPr>
              <a:t>cI</a:t>
            </a:r>
            <a:r>
              <a:rPr b="0" i="1" lang="en-GB" sz="3150" spc="-3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GB" sz="2700" spc="72" strike="noStrike" baseline="43000">
                <a:solidFill>
                  <a:srgbClr val="000000"/>
                </a:solidFill>
                <a:latin typeface="Times New Roman"/>
              </a:rPr>
              <a:t>2</a:t>
            </a:r>
            <a:endParaRPr b="0" lang="en-GB" sz="2700" spc="-1" strike="noStrike">
              <a:latin typeface="DejaVu Sans"/>
            </a:endParaRPr>
          </a:p>
        </p:txBody>
      </p:sp>
      <p:sp>
        <p:nvSpPr>
          <p:cNvPr id="244" name="CustomShape 7"/>
          <p:cNvSpPr/>
          <p:nvPr/>
        </p:nvSpPr>
        <p:spPr>
          <a:xfrm>
            <a:off x="10287000" y="2720520"/>
            <a:ext cx="8838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i="1" lang="en-GB" sz="3950" spc="-120" strike="noStrike">
                <a:solidFill>
                  <a:srgbClr val="000000"/>
                </a:solidFill>
                <a:latin typeface="Times New Roman"/>
              </a:rPr>
              <a:t>AVI</a:t>
            </a:r>
            <a:endParaRPr b="0" lang="en-GB" sz="3950" spc="-1" strike="noStrike">
              <a:latin typeface="DejaVu Sans"/>
            </a:endParaRPr>
          </a:p>
        </p:txBody>
      </p:sp>
      <p:sp>
        <p:nvSpPr>
          <p:cNvPr id="245" name="CustomShape 8"/>
          <p:cNvSpPr/>
          <p:nvPr/>
        </p:nvSpPr>
        <p:spPr>
          <a:xfrm>
            <a:off x="3255840" y="3718080"/>
            <a:ext cx="381240" cy="361080"/>
          </a:xfrm>
          <a:custGeom>
            <a:avLst/>
            <a:gdLst/>
            <a:ahLst/>
            <a:rect l="l" t="t" r="r" b="b"/>
            <a:pathLst>
              <a:path w="381635" h="361314">
                <a:moveTo>
                  <a:pt x="60546" y="238203"/>
                </a:moveTo>
                <a:lnTo>
                  <a:pt x="28097" y="238203"/>
                </a:lnTo>
                <a:lnTo>
                  <a:pt x="110642" y="361243"/>
                </a:lnTo>
                <a:lnTo>
                  <a:pt x="127333" y="361243"/>
                </a:lnTo>
                <a:lnTo>
                  <a:pt x="136138" y="326335"/>
                </a:lnTo>
                <a:lnTo>
                  <a:pt x="119442" y="326335"/>
                </a:lnTo>
                <a:lnTo>
                  <a:pt x="60546" y="238203"/>
                </a:lnTo>
                <a:close/>
                <a:moveTo>
                  <a:pt x="381103" y="0"/>
                </a:moveTo>
                <a:lnTo>
                  <a:pt x="201961" y="0"/>
                </a:lnTo>
                <a:lnTo>
                  <a:pt x="119442" y="326335"/>
                </a:lnTo>
                <a:lnTo>
                  <a:pt x="136138" y="326335"/>
                </a:lnTo>
                <a:lnTo>
                  <a:pt x="214267" y="16582"/>
                </a:lnTo>
                <a:lnTo>
                  <a:pt x="381103" y="16582"/>
                </a:lnTo>
                <a:lnTo>
                  <a:pt x="381103" y="0"/>
                </a:lnTo>
                <a:close/>
                <a:moveTo>
                  <a:pt x="46552" y="217263"/>
                </a:moveTo>
                <a:lnTo>
                  <a:pt x="0" y="242572"/>
                </a:lnTo>
                <a:lnTo>
                  <a:pt x="5281" y="252171"/>
                </a:lnTo>
                <a:lnTo>
                  <a:pt x="28097" y="238203"/>
                </a:lnTo>
                <a:lnTo>
                  <a:pt x="60546" y="238203"/>
                </a:lnTo>
                <a:lnTo>
                  <a:pt x="46552" y="2172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TextShape 9"/>
          <p:cNvSpPr txBox="1"/>
          <p:nvPr/>
        </p:nvSpPr>
        <p:spPr>
          <a:xfrm>
            <a:off x="987480" y="2743200"/>
            <a:ext cx="9156960" cy="38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And electrical input or output ( motor or generator ) </a:t>
            </a:r>
            <a:r>
              <a:rPr b="0" lang="en-US" sz="32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US" sz="3200" spc="-15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=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1260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Where</a:t>
            </a:r>
            <a:r>
              <a:rPr b="0" lang="en-US" sz="3200" spc="-19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lang="en-US" sz="32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3979" spc="4" strike="noStrike" baseline="8000">
                <a:solidFill>
                  <a:srgbClr val="000000"/>
                </a:solidFill>
                <a:latin typeface="Times New Roman"/>
              </a:rPr>
              <a:t>3 </a:t>
            </a:r>
            <a:r>
              <a:rPr b="0" lang="en-US" sz="3979" spc="-15" strike="noStrike" baseline="8000">
                <a:solidFill>
                  <a:srgbClr val="000000"/>
                </a:solidFill>
                <a:latin typeface="Times New Roman"/>
              </a:rPr>
              <a:t>cos</a:t>
            </a:r>
            <a:r>
              <a:rPr b="0" i="1" lang="en-US" sz="4129" spc="-15" strike="noStrike" baseline="8000">
                <a:solidFill>
                  <a:srgbClr val="000000"/>
                </a:solidFill>
                <a:latin typeface="Symbol"/>
              </a:rPr>
              <a:t>  </a:t>
            </a:r>
            <a:r>
              <a:rPr b="0" lang="en-US" sz="3200" spc="-12" strike="noStrike">
                <a:solidFill>
                  <a:srgbClr val="000000"/>
                </a:solidFill>
                <a:latin typeface="Times New Roman"/>
              </a:rPr>
              <a:t>for </a:t>
            </a:r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 3 phase machine</a:t>
            </a:r>
            <a:r>
              <a:rPr b="0" lang="en-US" sz="3200" spc="-350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CustomShape 10"/>
          <p:cNvSpPr/>
          <p:nvPr/>
        </p:nvSpPr>
        <p:spPr>
          <a:xfrm>
            <a:off x="5867280" y="5259600"/>
            <a:ext cx="1453320" cy="11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>
              <a:lnSpc>
                <a:spcPct val="100000"/>
              </a:lnSpc>
            </a:pPr>
            <a:r>
              <a:rPr b="0" i="1" lang="en-GB" sz="3850" spc="43" strike="noStrike">
                <a:solidFill>
                  <a:srgbClr val="376092"/>
                </a:solidFill>
                <a:latin typeface="Times New Roman"/>
              </a:rPr>
              <a:t>cI</a:t>
            </a:r>
            <a:r>
              <a:rPr b="0" i="1" lang="en-GB" sz="3850" spc="-420" strike="noStrike">
                <a:solidFill>
                  <a:srgbClr val="376092"/>
                </a:solidFill>
                <a:latin typeface="Times New Roman"/>
              </a:rPr>
              <a:t> </a:t>
            </a:r>
            <a:r>
              <a:rPr b="0" lang="en-GB" sz="3379" spc="66" strike="noStrike" baseline="43000">
                <a:solidFill>
                  <a:srgbClr val="376092"/>
                </a:solidFill>
                <a:latin typeface="Times New Roman"/>
              </a:rPr>
              <a:t>2</a:t>
            </a:r>
            <a:r>
              <a:rPr b="0" lang="en-GB" sz="3379" spc="66" strike="noStrike" baseline="43000">
                <a:solidFill>
                  <a:srgbClr val="376092"/>
                </a:solidFill>
                <a:latin typeface="Times New Roman"/>
              </a:rPr>
              <a:t>	</a:t>
            </a:r>
            <a:r>
              <a:rPr b="0" lang="en-GB" sz="3850" spc="109" strike="noStrike">
                <a:solidFill>
                  <a:srgbClr val="376092"/>
                </a:solidFill>
                <a:latin typeface="Symbol"/>
              </a:rPr>
              <a:t></a:t>
            </a:r>
            <a:r>
              <a:rPr b="0" lang="en-GB" sz="3850" spc="-182" strike="noStrike">
                <a:solidFill>
                  <a:srgbClr val="376092"/>
                </a:solidFill>
                <a:latin typeface="Times New Roman"/>
              </a:rPr>
              <a:t> </a:t>
            </a:r>
            <a:r>
              <a:rPr b="0" i="1" lang="en-GB" sz="3850" spc="97" strike="noStrike">
                <a:solidFill>
                  <a:srgbClr val="376092"/>
                </a:solidFill>
                <a:latin typeface="Times New Roman"/>
              </a:rPr>
              <a:t>a</a:t>
            </a:r>
            <a:endParaRPr b="0" lang="en-GB" sz="3850" spc="-1" strike="noStrike">
              <a:latin typeface="DejaVu Sans"/>
            </a:endParaRPr>
          </a:p>
        </p:txBody>
      </p:sp>
      <p:sp>
        <p:nvSpPr>
          <p:cNvPr id="248" name="CustomShape 11"/>
          <p:cNvSpPr/>
          <p:nvPr/>
        </p:nvSpPr>
        <p:spPr>
          <a:xfrm>
            <a:off x="3446640" y="4165920"/>
            <a:ext cx="876600" cy="10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57240">
              <a:lnSpc>
                <a:spcPct val="100000"/>
              </a:lnSpc>
            </a:pPr>
            <a:r>
              <a:rPr b="0" lang="en-GB" sz="2700" spc="38" strike="noStrike">
                <a:solidFill>
                  <a:srgbClr val="000000"/>
                </a:solidFill>
                <a:latin typeface="Times New Roman"/>
              </a:rPr>
              <a:t>cos</a:t>
            </a:r>
            <a:r>
              <a:rPr b="0" i="1" lang="en-GB" sz="2900" spc="38" strike="noStrike">
                <a:solidFill>
                  <a:srgbClr val="000000"/>
                </a:solidFill>
                <a:latin typeface="Symbol"/>
              </a:rPr>
              <a:t></a:t>
            </a:r>
            <a:endParaRPr b="0" lang="en-GB" sz="2900" spc="-1" strike="noStrike">
              <a:latin typeface="DejaVu Sans"/>
            </a:endParaRPr>
          </a:p>
          <a:p>
            <a:pPr marL="12600">
              <a:lnSpc>
                <a:spcPct val="100000"/>
              </a:lnSpc>
              <a:spcBef>
                <a:spcPts val="689"/>
              </a:spcBef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</a:rPr>
              <a:t>1</a:t>
            </a:r>
            <a:endParaRPr b="0" lang="en-GB" sz="3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944640" y="67680"/>
            <a:ext cx="10302120" cy="1266480"/>
          </a:xfrm>
          <a:prstGeom prst="rect">
            <a:avLst/>
          </a:prstGeom>
          <a:noFill/>
          <a:ln>
            <a:noFill/>
          </a:ln>
        </p:spPr>
        <p:txBody>
          <a:bodyPr lIns="0" rIns="0" tIns="121320" bIns="0"/>
          <a:p>
            <a:pPr marL="2836440">
              <a:lnSpc>
                <a:spcPct val="100000"/>
              </a:lnSpc>
            </a:pP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Course</a:t>
            </a:r>
            <a:r>
              <a:rPr b="1" lang="en-US" sz="3600" spc="-15" strike="noStrike">
                <a:solidFill>
                  <a:srgbClr val="2d75b6"/>
                </a:solidFill>
                <a:latin typeface="Times New Roman"/>
              </a:rPr>
              <a:t> </a:t>
            </a:r>
            <a:r>
              <a:rPr b="1" lang="en-US" sz="3600" spc="-7" strike="noStrike">
                <a:solidFill>
                  <a:srgbClr val="2d75b6"/>
                </a:solidFill>
                <a:latin typeface="Times New Roman"/>
              </a:rPr>
              <a:t>Specifications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685800" y="1219320"/>
            <a:ext cx="11131200" cy="57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648360" indent="-635400">
              <a:lnSpc>
                <a:spcPts val="3651"/>
              </a:lnSpc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Course</a:t>
            </a:r>
            <a:r>
              <a:rPr b="1" lang="en-GB" sz="32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code: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EN319 – Electrical Machines and</a:t>
            </a:r>
            <a:r>
              <a:rPr b="1" lang="en-GB" sz="3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Power</a:t>
            </a:r>
            <a:endParaRPr b="0" lang="en-GB" sz="3200" spc="-1" strike="noStrike">
              <a:latin typeface="DejaVu Sans"/>
            </a:endParaRPr>
          </a:p>
          <a:p>
            <a:pPr marL="240840">
              <a:lnSpc>
                <a:spcPts val="3651"/>
              </a:lnSpc>
            </a:pP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Electronics</a:t>
            </a:r>
            <a:r>
              <a:rPr b="1" lang="en-GB" sz="3200" spc="-6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Lab</a:t>
            </a:r>
            <a:endParaRPr b="0" lang="en-GB" sz="3200" spc="-1" strike="noStrike">
              <a:latin typeface="DejaVu Sans"/>
            </a:endParaRPr>
          </a:p>
          <a:p>
            <a:pPr marL="648360" indent="-635400">
              <a:lnSpc>
                <a:spcPct val="100000"/>
              </a:lnSpc>
              <a:spcBef>
                <a:spcPts val="615"/>
              </a:spcBef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Number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credits:</a:t>
            </a:r>
            <a:r>
              <a:rPr b="1" lang="en-GB" sz="3200" spc="-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4" strike="noStrike">
                <a:solidFill>
                  <a:srgbClr val="c00000"/>
                </a:solidFill>
                <a:latin typeface="Times New Roman"/>
              </a:rPr>
              <a:t>03</a:t>
            </a:r>
            <a:endParaRPr b="0" lang="en-GB" sz="3200" spc="-1" strike="noStrike">
              <a:latin typeface="DejaVu Sans"/>
            </a:endParaRPr>
          </a:p>
          <a:p>
            <a:pPr marL="648360" indent="-635400">
              <a:lnSpc>
                <a:spcPct val="100000"/>
              </a:lnSpc>
              <a:spcBef>
                <a:spcPts val="609"/>
              </a:spcBef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Number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of Experiments to </a:t>
            </a: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be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conducted :</a:t>
            </a:r>
            <a:r>
              <a:rPr b="1" lang="en-GB" sz="3200" spc="-15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c00000"/>
                </a:solidFill>
                <a:latin typeface="Times New Roman"/>
              </a:rPr>
              <a:t>5</a:t>
            </a:r>
            <a:endParaRPr b="0" lang="en-GB" sz="3200" spc="-1" strike="noStrike">
              <a:latin typeface="DejaVu Sans"/>
            </a:endParaRPr>
          </a:p>
          <a:p>
            <a:pPr marL="648360" indent="-635400">
              <a:lnSpc>
                <a:spcPct val="100000"/>
              </a:lnSpc>
              <a:spcBef>
                <a:spcPts val="624"/>
              </a:spcBef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Number of lab</a:t>
            </a:r>
            <a:r>
              <a:rPr b="1" lang="en-GB" sz="3200" spc="-80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sessions</a:t>
            </a: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: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1" lang="en-GB" sz="3200" spc="4" strike="noStrike">
                <a:solidFill>
                  <a:srgbClr val="c00000"/>
                </a:solidFill>
                <a:latin typeface="Times New Roman"/>
              </a:rPr>
              <a:t>10 (/2)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of </a:t>
            </a:r>
            <a:r>
              <a:rPr b="1" lang="en-GB" sz="3200" spc="-7" strike="noStrike">
                <a:solidFill>
                  <a:srgbClr val="000000"/>
                </a:solidFill>
                <a:latin typeface="Times New Roman"/>
              </a:rPr>
              <a:t>3hr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duration</a:t>
            </a:r>
            <a:r>
              <a:rPr b="1" lang="en-GB" sz="3200" spc="-18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each</a:t>
            </a:r>
            <a:endParaRPr b="0" lang="en-GB" sz="3200" spc="-1" strike="noStrike">
              <a:latin typeface="DejaVu Sans"/>
            </a:endParaRPr>
          </a:p>
          <a:p>
            <a:pPr marL="640800" indent="-627480">
              <a:lnSpc>
                <a:spcPct val="100000"/>
              </a:lnSpc>
              <a:spcBef>
                <a:spcPts val="615"/>
              </a:spcBef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60" strike="noStrike">
                <a:solidFill>
                  <a:srgbClr val="000000"/>
                </a:solidFill>
                <a:latin typeface="Times New Roman"/>
              </a:rPr>
              <a:t>Venue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: </a:t>
            </a:r>
            <a:r>
              <a:rPr b="1" lang="en-GB" sz="3200" spc="-1" strike="noStrike">
                <a:solidFill>
                  <a:srgbClr val="558ed5"/>
                </a:solidFill>
                <a:latin typeface="Times New Roman"/>
              </a:rPr>
              <a:t>Electric machines lab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 EE department </a:t>
            </a:r>
            <a:r>
              <a:rPr b="1" lang="en-GB" sz="3200" spc="-12" strike="noStrike">
                <a:solidFill>
                  <a:srgbClr val="000000"/>
                </a:solidFill>
                <a:latin typeface="Times New Roman"/>
              </a:rPr>
              <a:t>(ground</a:t>
            </a:r>
            <a:r>
              <a:rPr b="1" lang="en-GB" sz="3200" spc="-5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floor)</a:t>
            </a:r>
            <a:endParaRPr b="0" lang="en-GB" sz="3200" spc="-1" strike="noStrike">
              <a:latin typeface="DejaVu Sans"/>
            </a:endParaRPr>
          </a:p>
          <a:p>
            <a:pPr marL="648360" indent="-635400">
              <a:lnSpc>
                <a:spcPct val="100000"/>
              </a:lnSpc>
              <a:spcBef>
                <a:spcPts val="609"/>
              </a:spcBef>
              <a:buClr>
                <a:srgbClr val="c00000"/>
              </a:buClr>
              <a:buSzPct val="70000"/>
              <a:buFont typeface="Wingdings" charset="2"/>
              <a:buChar char=""/>
            </a:pP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Lab slot: </a:t>
            </a:r>
            <a:r>
              <a:rPr b="1" lang="en-GB" sz="3200" spc="-1" strike="noStrike">
                <a:solidFill>
                  <a:srgbClr val="558ed5"/>
                </a:solidFill>
                <a:latin typeface="Times New Roman"/>
              </a:rPr>
              <a:t>Tuesday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afternoon</a:t>
            </a:r>
            <a:endParaRPr b="0" lang="en-GB" sz="3200" spc="-1" strike="noStrike">
              <a:latin typeface="DejaVu Sans"/>
            </a:endParaRPr>
          </a:p>
          <a:p>
            <a:pPr marL="12600">
              <a:lnSpc>
                <a:spcPct val="100000"/>
              </a:lnSpc>
              <a:spcBef>
                <a:spcPts val="541"/>
              </a:spcBef>
            </a:pPr>
            <a:r>
              <a:rPr b="0" lang="en-GB" sz="2250" spc="12" strike="noStrike">
                <a:solidFill>
                  <a:srgbClr val="c00000"/>
                </a:solidFill>
                <a:latin typeface="Wingdings"/>
              </a:rPr>
              <a:t></a:t>
            </a:r>
            <a:r>
              <a:rPr b="0" lang="en-GB" sz="2250" spc="12" strike="noStrike">
                <a:solidFill>
                  <a:srgbClr val="c00000"/>
                </a:solidFill>
                <a:latin typeface="Times New Roman"/>
              </a:rPr>
              <a:t>	</a:t>
            </a:r>
            <a:r>
              <a:rPr b="1" lang="en-GB" sz="3200" spc="-12" strike="noStrike">
                <a:solidFill>
                  <a:srgbClr val="000000"/>
                </a:solidFill>
                <a:latin typeface="Times New Roman"/>
              </a:rPr>
              <a:t>Timing: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1400h –</a:t>
            </a:r>
            <a:r>
              <a:rPr b="1" lang="en-GB" sz="3200" spc="-10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3200" spc="-1" strike="noStrike">
                <a:solidFill>
                  <a:srgbClr val="000000"/>
                </a:solidFill>
                <a:latin typeface="Times New Roman"/>
              </a:rPr>
              <a:t>1700h</a:t>
            </a:r>
            <a:endParaRPr b="0" lang="en-GB" sz="32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8000" y="1239840"/>
            <a:ext cx="10643760" cy="51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2600"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1f4e79"/>
                </a:solidFill>
                <a:latin typeface="Times New Roman"/>
              </a:rPr>
              <a:t>List of</a:t>
            </a:r>
            <a:r>
              <a:rPr b="1" lang="en-GB" sz="3600" spc="-75" strike="noStrike">
                <a:solidFill>
                  <a:srgbClr val="1f4e79"/>
                </a:solidFill>
                <a:latin typeface="Times New Roman"/>
              </a:rPr>
              <a:t> </a:t>
            </a:r>
            <a:r>
              <a:rPr b="1" lang="en-GB" sz="3600" spc="-1" strike="noStrike">
                <a:solidFill>
                  <a:srgbClr val="1f4e79"/>
                </a:solidFill>
                <a:latin typeface="Times New Roman"/>
              </a:rPr>
              <a:t>Experiments</a:t>
            </a:r>
            <a:endParaRPr b="0" lang="en-GB" sz="3600" spc="-1" strike="noStrike">
              <a:latin typeface="DejaVu Sans"/>
            </a:endParaRPr>
          </a:p>
          <a:p>
            <a:pPr marL="527040" indent="-514080">
              <a:lnSpc>
                <a:spcPct val="150000"/>
              </a:lnSpc>
              <a:spcBef>
                <a:spcPts val="706"/>
              </a:spcBef>
              <a:buClr>
                <a:srgbClr val="000000"/>
              </a:buClr>
              <a:buFont typeface="Calibri"/>
              <a:buAutoNum type="arabicPeriod"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Power </a:t>
            </a: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measurement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in balanced 3 phase </a:t>
            </a:r>
            <a:r>
              <a:rPr b="1" lang="en-GB" sz="2600" spc="-12" strike="noStrike">
                <a:solidFill>
                  <a:srgbClr val="000000"/>
                </a:solidFill>
                <a:latin typeface="Times New Roman"/>
              </a:rPr>
              <a:t>circuits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and power factor</a:t>
            </a:r>
            <a:r>
              <a:rPr b="1" lang="en-GB" sz="2600" spc="-23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improvement</a:t>
            </a:r>
            <a:endParaRPr b="0" lang="en-GB" sz="2600" spc="-1" strike="noStrike">
              <a:latin typeface="DejaVu Sans"/>
            </a:endParaRPr>
          </a:p>
          <a:p>
            <a:pPr marL="369000" indent="-356040">
              <a:lnSpc>
                <a:spcPct val="150000"/>
              </a:lnSpc>
              <a:spcBef>
                <a:spcPts val="686"/>
              </a:spcBef>
              <a:buClr>
                <a:srgbClr val="000000"/>
              </a:buClr>
              <a:buFont typeface="Calibri"/>
              <a:buAutoNum type="arabicPeriod"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Open </a:t>
            </a:r>
            <a:r>
              <a:rPr b="1" lang="en-GB" sz="2600" spc="-12" strike="noStrike">
                <a:solidFill>
                  <a:srgbClr val="000000"/>
                </a:solidFill>
                <a:latin typeface="Times New Roman"/>
              </a:rPr>
              <a:t>circuit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and short </a:t>
            </a:r>
            <a:r>
              <a:rPr b="1" lang="en-GB" sz="2600" spc="-12" strike="noStrike">
                <a:solidFill>
                  <a:srgbClr val="000000"/>
                </a:solidFill>
                <a:latin typeface="Times New Roman"/>
              </a:rPr>
              <a:t>circuit </a:t>
            </a: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tests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on single phase</a:t>
            </a:r>
            <a:r>
              <a:rPr b="1" lang="en-GB" sz="2600" spc="-2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transformers</a:t>
            </a:r>
            <a:endParaRPr b="0" lang="en-GB" sz="2600" spc="-1" strike="noStrike">
              <a:latin typeface="DejaVu Sans"/>
            </a:endParaRPr>
          </a:p>
          <a:p>
            <a:pPr marL="369000" indent="-356040">
              <a:lnSpc>
                <a:spcPct val="150000"/>
              </a:lnSpc>
              <a:spcBef>
                <a:spcPts val="686"/>
              </a:spcBef>
              <a:buClr>
                <a:srgbClr val="000000"/>
              </a:buClr>
              <a:buFont typeface="Calibri"/>
              <a:buAutoNum type="arabicPeriod"/>
            </a:pP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Characteristics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of DC</a:t>
            </a:r>
            <a:r>
              <a:rPr b="1" lang="en-GB" sz="2600" spc="-4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generators</a:t>
            </a:r>
            <a:endParaRPr b="0" lang="en-GB" sz="2600" spc="-1" strike="noStrike">
              <a:latin typeface="DejaVu Sans"/>
            </a:endParaRPr>
          </a:p>
          <a:p>
            <a:pPr marL="369000" indent="-356040">
              <a:lnSpc>
                <a:spcPct val="150000"/>
              </a:lnSpc>
              <a:spcBef>
                <a:spcPts val="694"/>
              </a:spcBef>
              <a:buClr>
                <a:srgbClr val="000000"/>
              </a:buClr>
              <a:buFont typeface="Calibri"/>
              <a:buAutoNum type="arabicPeriod"/>
            </a:pP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Characteristics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of Separately </a:t>
            </a:r>
            <a:r>
              <a:rPr b="1" lang="en-GB" sz="2600" spc="-7" strike="noStrike">
                <a:solidFill>
                  <a:srgbClr val="000000"/>
                </a:solidFill>
                <a:latin typeface="Times New Roman"/>
              </a:rPr>
              <a:t>excited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DC</a:t>
            </a:r>
            <a:r>
              <a:rPr b="1" lang="en-GB" sz="26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motor</a:t>
            </a:r>
            <a:endParaRPr b="0" lang="en-GB" sz="2600" spc="-1" strike="noStrike">
              <a:latin typeface="DejaVu Sans"/>
            </a:endParaRPr>
          </a:p>
          <a:p>
            <a:pPr marL="369000" indent="-356040">
              <a:lnSpc>
                <a:spcPct val="150000"/>
              </a:lnSpc>
              <a:spcBef>
                <a:spcPts val="686"/>
              </a:spcBef>
              <a:buClr>
                <a:srgbClr val="000000"/>
              </a:buClr>
              <a:buFont typeface="Calibri"/>
              <a:buAutoNum type="arabicPeriod"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Speed </a:t>
            </a:r>
            <a:r>
              <a:rPr b="1" lang="en-GB" sz="2600" spc="-12" strike="noStrike">
                <a:solidFill>
                  <a:srgbClr val="000000"/>
                </a:solidFill>
                <a:latin typeface="Times New Roman"/>
              </a:rPr>
              <a:t>control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of 3phase Induction</a:t>
            </a:r>
            <a:r>
              <a:rPr b="1" lang="en-GB" sz="2600" spc="-66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GB" sz="2600" spc="-1" strike="noStrike">
                <a:solidFill>
                  <a:srgbClr val="000000"/>
                </a:solidFill>
                <a:latin typeface="Times New Roman"/>
              </a:rPr>
              <a:t>motor</a:t>
            </a:r>
            <a:endParaRPr b="0" lang="en-GB" sz="2600" spc="-1" strike="noStrike"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Application>LibreOffice/6.1.0.3$Linux_X86_64 LibreOffice_project/f663d5e6bbc10760d525e14882490d040a42706d</Application>
  <Words>1584</Words>
  <Paragraphs>500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2017-03-06T11:04:37Z</dcterms:created>
  <dc:creator>Vijay A S</dc:creator>
  <dc:description/>
  <dc:language>en-GB</dc:language>
  <cp:lastModifiedBy/>
  <dcterms:modified xsi:type="dcterms:W3CDTF">2018-09-02T16:49:04Z</dcterms:modified>
  <cp:revision>78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2016-10-19T00:00:00Z</vt:filetime>
  </property>
  <property fmtid="{D5CDD505-2E9C-101B-9397-08002B2CF9AE}" pid="4" name="Creator">
    <vt:lpwstr>Microsoft® PowerPoint® 2013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astSaved">
    <vt:filetime>2017-03-06T00:00:00Z</vt:filetime>
  </property>
  <property fmtid="{D5CDD505-2E9C-101B-9397-08002B2CF9AE}" pid="8" name="LinksUpToDate">
    <vt:bool>0</vt:bool>
  </property>
  <property fmtid="{D5CDD505-2E9C-101B-9397-08002B2CF9AE}" pid="9" name="MMClips">
    <vt:i4>0</vt:i4>
  </property>
  <property fmtid="{D5CDD505-2E9C-101B-9397-08002B2CF9AE}" pid="10" name="Notes">
    <vt:i4>0</vt:i4>
  </property>
  <property fmtid="{D5CDD505-2E9C-101B-9397-08002B2CF9AE}" pid="11" name="PresentationFormat">
    <vt:lpwstr>Custom</vt:lpwstr>
  </property>
  <property fmtid="{D5CDD505-2E9C-101B-9397-08002B2CF9AE}" pid="12" name="ScaleCrop">
    <vt:bool>0</vt:bool>
  </property>
  <property fmtid="{D5CDD505-2E9C-101B-9397-08002B2CF9AE}" pid="13" name="ShareDoc">
    <vt:bool>0</vt:bool>
  </property>
  <property fmtid="{D5CDD505-2E9C-101B-9397-08002B2CF9AE}" pid="14" name="Slides">
    <vt:i4>21</vt:i4>
  </property>
</Properties>
</file>